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Masters/notesMaster1.xml" ContentType="application/vnd.openxmlformats-officedocument.presentationml.notesMaster+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30"/>
  </p:notesMasterIdLst>
  <p:handoutMasterIdLst>
    <p:handoutMasterId r:id="rId31"/>
  </p:handoutMasterIdLst>
  <p:sldIdLst>
    <p:sldId id="258" r:id="rId2"/>
    <p:sldId id="263" r:id="rId3"/>
    <p:sldId id="270" r:id="rId4"/>
    <p:sldId id="271" r:id="rId5"/>
    <p:sldId id="272" r:id="rId6"/>
    <p:sldId id="273" r:id="rId7"/>
    <p:sldId id="274" r:id="rId8"/>
    <p:sldId id="275" r:id="rId9"/>
    <p:sldId id="276" r:id="rId10"/>
    <p:sldId id="277" r:id="rId11"/>
    <p:sldId id="283" r:id="rId12"/>
    <p:sldId id="278" r:id="rId13"/>
    <p:sldId id="279" r:id="rId14"/>
    <p:sldId id="280" r:id="rId15"/>
    <p:sldId id="290" r:id="rId16"/>
    <p:sldId id="284" r:id="rId17"/>
    <p:sldId id="285" r:id="rId18"/>
    <p:sldId id="286" r:id="rId19"/>
    <p:sldId id="287" r:id="rId20"/>
    <p:sldId id="288" r:id="rId21"/>
    <p:sldId id="289" r:id="rId22"/>
    <p:sldId id="281" r:id="rId23"/>
    <p:sldId id="282" r:id="rId24"/>
    <p:sldId id="291" r:id="rId25"/>
    <p:sldId id="292" r:id="rId26"/>
    <p:sldId id="298" r:id="rId27"/>
    <p:sldId id="299" r:id="rId28"/>
    <p:sldId id="267" r:id="rId29"/>
  </p:sldIdLst>
  <p:sldSz cx="9144000" cy="6858000" type="screen4x3"/>
  <p:notesSz cx="6858000" cy="9144000"/>
  <p:embeddedFontLst>
    <p:embeddedFont>
      <p:font typeface="Calibri" panose="020F0502020204030204" pitchFamily="34" charset="0"/>
      <p:regular r:id="rId32"/>
      <p:bold r:id="rId33"/>
      <p:italic r:id="rId34"/>
      <p:boldItalic r:id="rId35"/>
    </p:embeddedFont>
    <p:embeddedFont>
      <p:font typeface="Clear Sans" panose="020B0604020202020204" charset="0"/>
      <p:regular r:id="rId36"/>
      <p:bold r:id="rId37"/>
      <p:italic r:id="rId38"/>
      <p:boldItalic r:id="rId39"/>
    </p:embeddedFont>
    <p:embeddedFont>
      <p:font typeface="Clear Sans Light" panose="020B0604020202020204" charset="0"/>
      <p:regular r:id="rId40"/>
    </p:embeddedFont>
    <p:embeddedFont>
      <p:font typeface="Sassoon Infant Rg" panose="02000503030000020003" pitchFamily="50" charset="0"/>
      <p:regular r:id="rId41"/>
      <p:bold r:id="rId42"/>
    </p:embeddedFont>
    <p:embeddedFont>
      <p:font typeface="Tuffy" panose="020B0603060100000000" pitchFamily="34" charset="0"/>
      <p:regular r:id="rId43"/>
      <p:bold r:id="rId44"/>
      <p:italic r:id="rId45"/>
      <p:boldItalic r:id="rId46"/>
    </p:embeddedFont>
    <p:embeddedFont>
      <p:font typeface="Twinkl Light" panose="02000000000000000000" pitchFamily="2" charset="0"/>
      <p:regular r:id="rId47"/>
    </p:embeddedFont>
    <p:embeddedFont>
      <p:font typeface="Twinkl SemiBold" panose="02000000000000000000" pitchFamily="2" charset="0"/>
      <p:bold r:id="rId48"/>
    </p:embeddedFont>
    <p:embeddedFont>
      <p:font typeface="Twinkl Thin" panose="02000000000000000000" pitchFamily="2" charset="0"/>
      <p:regular r:id="rId49"/>
    </p:embeddedFont>
  </p:embeddedFontLst>
  <p:defaultTextStyle>
    <a:defPPr>
      <a:defRPr lang="en-US"/>
    </a:defPPr>
    <a:lvl1pPr algn="l" rtl="0" eaLnBrk="0" fontAlgn="base" hangingPunct="0">
      <a:spcBef>
        <a:spcPct val="0"/>
      </a:spcBef>
      <a:spcAft>
        <a:spcPct val="0"/>
      </a:spcAft>
      <a:defRPr kern="1200">
        <a:solidFill>
          <a:schemeClr val="tx1"/>
        </a:solidFill>
        <a:latin typeface="Clear Sans Light" panose="020B03030302020203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lear Sans Light" panose="020B03030302020203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lear Sans Light" panose="020B03030302020203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lear Sans Light" panose="020B03030302020203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lear Sans Light" panose="020B03030302020203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lear Sans Light" panose="020B03030302020203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lear Sans Light" panose="020B03030302020203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lear Sans Light" panose="020B03030302020203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lear Sans Light" panose="020B03030302020203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orient="horz" pos="4042">
          <p15:clr>
            <a:srgbClr val="A4A3A4"/>
          </p15:clr>
        </p15:guide>
        <p15:guide id="3" pos="2880">
          <p15:clr>
            <a:srgbClr val="A4A3A4"/>
          </p15:clr>
        </p15:guide>
        <p15:guide id="4" pos="295">
          <p15:clr>
            <a:srgbClr val="A4A3A4"/>
          </p15:clr>
        </p15:guide>
        <p15:guide id="5" pos="453" userDrawn="1">
          <p15:clr>
            <a:srgbClr val="A4A3A4"/>
          </p15:clr>
        </p15:guide>
        <p15:guide id="6" orient="horz" pos="278">
          <p15:clr>
            <a:srgbClr val="A4A3A4"/>
          </p15:clr>
        </p15:guide>
        <p15:guide id="7" orient="horz" pos="459" userDrawn="1">
          <p15:clr>
            <a:srgbClr val="A4A3A4"/>
          </p15:clr>
        </p15:guide>
        <p15:guide id="8" orient="horz" pos="3861" userDrawn="1">
          <p15:clr>
            <a:srgbClr val="A4A3A4"/>
          </p15:clr>
        </p15:guide>
        <p15:guide id="9" pos="5307" userDrawn="1">
          <p15:clr>
            <a:srgbClr val="A4A3A4"/>
          </p15:clr>
        </p15:guide>
        <p15:guide id="10" pos="5465">
          <p15:clr>
            <a:srgbClr val="A4A3A4"/>
          </p15:clr>
        </p15:guide>
        <p15:guide id="11" pos="5397">
          <p15:clr>
            <a:srgbClr val="A4A3A4"/>
          </p15:clr>
        </p15:guide>
        <p15:guide id="12" orient="horz" pos="3952" userDrawn="1">
          <p15:clr>
            <a:srgbClr val="A4A3A4"/>
          </p15:clr>
        </p15:guide>
        <p15:guide id="13" orient="horz" pos="93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87368"/>
    <a:srgbClr val="F3F3EE"/>
    <a:srgbClr val="F0F0EF"/>
    <a:srgbClr val="F2F2F0"/>
    <a:srgbClr val="F1F0EF"/>
    <a:srgbClr val="EDEDED"/>
    <a:srgbClr val="FFFEFE"/>
    <a:srgbClr val="859959"/>
    <a:srgbClr val="70814B"/>
    <a:srgbClr val="5B75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horzBarState="maximized">
    <p:restoredLeft sz="34587" autoAdjust="0"/>
    <p:restoredTop sz="94629" autoAdjust="0"/>
  </p:normalViewPr>
  <p:slideViewPr>
    <p:cSldViewPr snapToGrid="0" showGuides="1">
      <p:cViewPr varScale="1">
        <p:scale>
          <a:sx n="94" d="100"/>
          <a:sy n="94" d="100"/>
        </p:scale>
        <p:origin x="246" y="78"/>
      </p:cViewPr>
      <p:guideLst>
        <p:guide orient="horz" pos="2160"/>
        <p:guide orient="horz" pos="4042"/>
        <p:guide pos="2880"/>
        <p:guide pos="295"/>
        <p:guide pos="453"/>
        <p:guide orient="horz" pos="278"/>
        <p:guide orient="horz" pos="459"/>
        <p:guide orient="horz" pos="3861"/>
        <p:guide pos="5307"/>
        <p:guide pos="5465"/>
        <p:guide pos="5397"/>
        <p:guide orient="horz" pos="3952"/>
        <p:guide orient="horz" pos="935"/>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86" d="100"/>
          <a:sy n="86" d="100"/>
        </p:scale>
        <p:origin x="2928"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presProps" Target="presProps.xml"/><Relationship Id="rId55"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4" Type="http://schemas.openxmlformats.org/officeDocument/2006/relationships/font" Target="fonts/font13.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54"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0E7B43C6-7250-4E17-BE00-4AE172EF3001}" type="datetimeFigureOut">
              <a:rPr lang="en-GB"/>
              <a:pPr>
                <a:defRPr/>
              </a:pPr>
              <a:t>09/12/2021</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7F7B92A5-BEDE-4709-909F-E8B8A5E70355}" type="slidenum">
              <a:rPr lang="en-GB" altLang="en-US"/>
              <a:pPr>
                <a:defRPr/>
              </a:pPr>
              <a:t>‹#›</a:t>
            </a:fld>
            <a:endParaRPr lang="en-GB" altLang="en-US"/>
          </a:p>
        </p:txBody>
      </p:sp>
    </p:spTree>
    <p:extLst>
      <p:ext uri="{BB962C8B-B14F-4D97-AF65-F5344CB8AC3E}">
        <p14:creationId xmlns:p14="http://schemas.microsoft.com/office/powerpoint/2010/main" val="35198588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E214A128-D79C-40E0-8FC2-EC44B8F08F75}" type="datetimeFigureOut">
              <a:rPr lang="en-GB"/>
              <a:pPr>
                <a:defRPr/>
              </a:pPr>
              <a:t>09/12/2021</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EB84DD8D-D564-4145-B5F5-A2EFCCB40336}" type="slidenum">
              <a:rPr lang="en-GB" altLang="en-US"/>
              <a:pPr>
                <a:defRPr/>
              </a:pPr>
              <a:t>‹#›</a:t>
            </a:fld>
            <a:endParaRPr lang="en-GB" altLang="en-US"/>
          </a:p>
        </p:txBody>
      </p:sp>
    </p:spTree>
    <p:extLst>
      <p:ext uri="{BB962C8B-B14F-4D97-AF65-F5344CB8AC3E}">
        <p14:creationId xmlns:p14="http://schemas.microsoft.com/office/powerpoint/2010/main" val="3023135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ims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8614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22767" y="6196125"/>
            <a:ext cx="576495" cy="580719"/>
          </a:xfrm>
          <a:prstGeom prst="rect">
            <a:avLst/>
          </a:prstGeom>
        </p:spPr>
      </p:pic>
    </p:spTree>
    <p:extLst>
      <p:ext uri="{BB962C8B-B14F-4D97-AF65-F5344CB8AC3E}">
        <p14:creationId xmlns:p14="http://schemas.microsoft.com/office/powerpoint/2010/main" val="670706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22767" y="6196125"/>
            <a:ext cx="576495" cy="580719"/>
          </a:xfrm>
          <a:prstGeom prst="rect">
            <a:avLst/>
          </a:prstGeom>
        </p:spPr>
      </p:pic>
    </p:spTree>
    <p:extLst>
      <p:ext uri="{BB962C8B-B14F-4D97-AF65-F5344CB8AC3E}">
        <p14:creationId xmlns:p14="http://schemas.microsoft.com/office/powerpoint/2010/main" val="607917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Rounded Rectangle 3"/>
          <p:cNvSpPr/>
          <p:nvPr userDrawn="1"/>
        </p:nvSpPr>
        <p:spPr bwMode="auto">
          <a:xfrm>
            <a:off x="468313" y="457200"/>
            <a:ext cx="8207375" cy="5940425"/>
          </a:xfrm>
          <a:prstGeom prst="roundRect">
            <a:avLst>
              <a:gd name="adj" fmla="val 0"/>
            </a:avLst>
          </a:prstGeom>
          <a:solidFill>
            <a:schemeClr val="bg1">
              <a:alpha val="90000"/>
            </a:schemeClr>
          </a:solidFill>
          <a:ln w="254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sz="1350" dirty="0">
                <a:latin typeface="Twinkl Light" pitchFamily="2" charset="0"/>
              </a:rPr>
              <a:t> </a:t>
            </a:r>
          </a:p>
        </p:txBody>
      </p:sp>
      <p:sp>
        <p:nvSpPr>
          <p:cNvPr id="8" name="Title 5"/>
          <p:cNvSpPr>
            <a:spLocks noGrp="1"/>
          </p:cNvSpPr>
          <p:nvPr>
            <p:ph type="title"/>
          </p:nvPr>
        </p:nvSpPr>
        <p:spPr>
          <a:xfrm>
            <a:off x="683418" y="457199"/>
            <a:ext cx="7775576" cy="790687"/>
          </a:xfrm>
          <a:prstGeom prst="roundRect">
            <a:avLst>
              <a:gd name="adj" fmla="val 0"/>
            </a:avLst>
          </a:prstGeom>
        </p:spPr>
        <p:txBody>
          <a:bodyPr lIns="252000" tIns="216000" rIns="252000" bIns="0">
            <a:noAutofit/>
          </a:bodyPr>
          <a:lstStyle>
            <a:lvl1pPr algn="ctr">
              <a:defRPr>
                <a:latin typeface="Twinkl Light" pitchFamily="2" charset="0"/>
              </a:defRPr>
            </a:lvl1pPr>
          </a:lstStyle>
          <a:p>
            <a:endParaRPr lang="en-GB" dirty="0"/>
          </a:p>
        </p:txBody>
      </p:sp>
      <p:sp>
        <p:nvSpPr>
          <p:cNvPr id="6" name="Content Placeholder 5"/>
          <p:cNvSpPr>
            <a:spLocks noGrp="1"/>
          </p:cNvSpPr>
          <p:nvPr>
            <p:ph idx="1" hasCustomPrompt="1"/>
          </p:nvPr>
        </p:nvSpPr>
        <p:spPr>
          <a:xfrm>
            <a:off x="683418" y="1266826"/>
            <a:ext cx="7776370" cy="4933950"/>
          </a:xfrm>
          <a:prstGeom prst="roundRect">
            <a:avLst>
              <a:gd name="adj" fmla="val 0"/>
            </a:avLst>
          </a:prstGeom>
        </p:spPr>
        <p:txBody>
          <a:bodyPr lIns="0" tIns="72000" rIns="0" bIns="72000"/>
          <a:lstStyle>
            <a:lvl1pPr marL="0" indent="0">
              <a:buNone/>
              <a:defRPr baseline="0">
                <a:latin typeface="+mn-lt"/>
              </a:defRPr>
            </a:lvl1pPr>
          </a:lstStyle>
          <a:p>
            <a:pPr eaLnBrk="1" fontAlgn="auto" hangingPunct="1">
              <a:spcAft>
                <a:spcPts val="0"/>
              </a:spcAft>
              <a:defRPr/>
            </a:pPr>
            <a:r>
              <a:rPr lang="en-GB" dirty="0">
                <a:solidFill>
                  <a:schemeClr val="tx1">
                    <a:lumMod val="95000"/>
                    <a:lumOff val="5000"/>
                  </a:schemeClr>
                </a:solidFill>
                <a:cs typeface="+mn-cs"/>
              </a:rPr>
              <a:t>Text here</a:t>
            </a:r>
          </a:p>
        </p:txBody>
      </p:sp>
    </p:spTree>
    <p:extLst>
      <p:ext uri="{BB962C8B-B14F-4D97-AF65-F5344CB8AC3E}">
        <p14:creationId xmlns:p14="http://schemas.microsoft.com/office/powerpoint/2010/main" val="30721587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6">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901" r:id="rId1"/>
    <p:sldLayoutId id="2147483900" r:id="rId2"/>
    <p:sldLayoutId id="2147483902" r:id="rId3"/>
    <p:sldLayoutId id="2147483903" r:id="rId4"/>
  </p:sldLayoutIdLst>
  <p:txStyles>
    <p:titleStyle>
      <a:lvl1pPr algn="l" rtl="0" eaLnBrk="0" fontAlgn="base" hangingPunct="0">
        <a:lnSpc>
          <a:spcPct val="90000"/>
        </a:lnSpc>
        <a:spcBef>
          <a:spcPct val="0"/>
        </a:spcBef>
        <a:spcAft>
          <a:spcPct val="0"/>
        </a:spcAft>
        <a:defRPr sz="4000" b="1" kern="1200">
          <a:solidFill>
            <a:srgbClr val="6F8183"/>
          </a:solidFill>
          <a:latin typeface="+mj-lt"/>
          <a:ea typeface="+mj-ea"/>
          <a:cs typeface="+mj-cs"/>
        </a:defRPr>
      </a:lvl1pPr>
      <a:lvl2pPr algn="l" rtl="0" eaLnBrk="0" fontAlgn="base" hangingPunct="0">
        <a:lnSpc>
          <a:spcPct val="90000"/>
        </a:lnSpc>
        <a:spcBef>
          <a:spcPct val="0"/>
        </a:spcBef>
        <a:spcAft>
          <a:spcPct val="0"/>
        </a:spcAft>
        <a:defRPr sz="4000" b="1">
          <a:solidFill>
            <a:srgbClr val="6F8183"/>
          </a:solidFill>
          <a:latin typeface="Clear Sans" panose="020B0503030202020304" pitchFamily="34" charset="0"/>
        </a:defRPr>
      </a:lvl2pPr>
      <a:lvl3pPr algn="l" rtl="0" eaLnBrk="0" fontAlgn="base" hangingPunct="0">
        <a:lnSpc>
          <a:spcPct val="90000"/>
        </a:lnSpc>
        <a:spcBef>
          <a:spcPct val="0"/>
        </a:spcBef>
        <a:spcAft>
          <a:spcPct val="0"/>
        </a:spcAft>
        <a:defRPr sz="4000" b="1">
          <a:solidFill>
            <a:srgbClr val="6F8183"/>
          </a:solidFill>
          <a:latin typeface="Clear Sans" panose="020B0503030202020304" pitchFamily="34" charset="0"/>
        </a:defRPr>
      </a:lvl3pPr>
      <a:lvl4pPr algn="l" rtl="0" eaLnBrk="0" fontAlgn="base" hangingPunct="0">
        <a:lnSpc>
          <a:spcPct val="90000"/>
        </a:lnSpc>
        <a:spcBef>
          <a:spcPct val="0"/>
        </a:spcBef>
        <a:spcAft>
          <a:spcPct val="0"/>
        </a:spcAft>
        <a:defRPr sz="4000" b="1">
          <a:solidFill>
            <a:srgbClr val="6F8183"/>
          </a:solidFill>
          <a:latin typeface="Clear Sans" panose="020B0503030202020304" pitchFamily="34" charset="0"/>
        </a:defRPr>
      </a:lvl4pPr>
      <a:lvl5pPr algn="l" rtl="0" eaLnBrk="0" fontAlgn="base" hangingPunct="0">
        <a:lnSpc>
          <a:spcPct val="90000"/>
        </a:lnSpc>
        <a:spcBef>
          <a:spcPct val="0"/>
        </a:spcBef>
        <a:spcAft>
          <a:spcPct val="0"/>
        </a:spcAft>
        <a:defRPr sz="4000" b="1">
          <a:solidFill>
            <a:srgbClr val="6F8183"/>
          </a:solidFill>
          <a:latin typeface="Clear Sans" panose="020B0503030202020304" pitchFamily="34" charset="0"/>
        </a:defRPr>
      </a:lvl5pPr>
      <a:lvl6pPr marL="457200" algn="l" rtl="0" fontAlgn="base">
        <a:lnSpc>
          <a:spcPct val="90000"/>
        </a:lnSpc>
        <a:spcBef>
          <a:spcPct val="0"/>
        </a:spcBef>
        <a:spcAft>
          <a:spcPct val="0"/>
        </a:spcAft>
        <a:defRPr sz="4000" b="1">
          <a:solidFill>
            <a:srgbClr val="6F8183"/>
          </a:solidFill>
          <a:latin typeface="Clear Sans" panose="020B0503030202020304" pitchFamily="34" charset="0"/>
        </a:defRPr>
      </a:lvl6pPr>
      <a:lvl7pPr marL="914400" algn="l" rtl="0" fontAlgn="base">
        <a:lnSpc>
          <a:spcPct val="90000"/>
        </a:lnSpc>
        <a:spcBef>
          <a:spcPct val="0"/>
        </a:spcBef>
        <a:spcAft>
          <a:spcPct val="0"/>
        </a:spcAft>
        <a:defRPr sz="4000" b="1">
          <a:solidFill>
            <a:srgbClr val="6F8183"/>
          </a:solidFill>
          <a:latin typeface="Clear Sans" panose="020B0503030202020304" pitchFamily="34" charset="0"/>
        </a:defRPr>
      </a:lvl7pPr>
      <a:lvl8pPr marL="1371600" algn="l" rtl="0" fontAlgn="base">
        <a:lnSpc>
          <a:spcPct val="90000"/>
        </a:lnSpc>
        <a:spcBef>
          <a:spcPct val="0"/>
        </a:spcBef>
        <a:spcAft>
          <a:spcPct val="0"/>
        </a:spcAft>
        <a:defRPr sz="4000" b="1">
          <a:solidFill>
            <a:srgbClr val="6F8183"/>
          </a:solidFill>
          <a:latin typeface="Clear Sans" panose="020B0503030202020304" pitchFamily="34" charset="0"/>
        </a:defRPr>
      </a:lvl8pPr>
      <a:lvl9pPr marL="1828800" algn="l" rtl="0" fontAlgn="base">
        <a:lnSpc>
          <a:spcPct val="90000"/>
        </a:lnSpc>
        <a:spcBef>
          <a:spcPct val="0"/>
        </a:spcBef>
        <a:spcAft>
          <a:spcPct val="0"/>
        </a:spcAft>
        <a:defRPr sz="4000" b="1">
          <a:solidFill>
            <a:srgbClr val="6F8183"/>
          </a:solidFill>
          <a:latin typeface="Clear Sans" panose="020B05030302020203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kern="1200">
          <a:solidFill>
            <a:srgbClr val="1C1C1C"/>
          </a:solidFill>
          <a:latin typeface="Sassoon Infant Rg" panose="02000503030000020003" pitchFamily="50" charset="0"/>
          <a:ea typeface="Sassoon Infant Rg" panose="02000503030000020003" pitchFamily="50" charset="0"/>
          <a:cs typeface="Sassoon Infant Rg" panose="02000503030000020003" pitchFamily="50"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1600" kern="1200">
          <a:solidFill>
            <a:srgbClr val="1C1C1C"/>
          </a:solidFill>
          <a:latin typeface="Sassoon Infant Rg" panose="02000503030000020003" pitchFamily="50" charset="0"/>
          <a:ea typeface="Sassoon Infant Rg" panose="02000503030000020003" pitchFamily="50" charset="0"/>
          <a:cs typeface="Sassoon Infant Rg" panose="02000503030000020003" pitchFamily="50"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Sassoon Infant Rg" panose="02000503030000020003" pitchFamily="50"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Sassoon Infant Rg" panose="02000503030000020003" pitchFamily="50"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Sassoon Infant Rg" panose="02000503030000020003"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075" y="728663"/>
            <a:ext cx="8196263" cy="1778000"/>
          </a:xfrm>
          <a:prstGeom prst="rect">
            <a:avLst/>
          </a:prstGeom>
          <a:solidFill>
            <a:srgbClr val="5A7492">
              <a:alpha val="80000"/>
            </a:srgbClr>
          </a:solidFill>
          <a:ln w="28575">
            <a:solidFill>
              <a:srgbClr val="4F6681">
                <a:alpha val="66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dirty="0">
              <a:latin typeface="Twinkl Light" pitchFamily="2" charset="0"/>
            </a:endParaRPr>
          </a:p>
        </p:txBody>
      </p:sp>
      <p:sp>
        <p:nvSpPr>
          <p:cNvPr id="8195" name="Title 7"/>
          <p:cNvSpPr>
            <a:spLocks/>
          </p:cNvSpPr>
          <p:nvPr/>
        </p:nvSpPr>
        <p:spPr bwMode="auto">
          <a:xfrm>
            <a:off x="714334" y="801647"/>
            <a:ext cx="7761356" cy="1603375"/>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round/>
                <a:headEnd/>
                <a:tailEnd/>
              </a14:hiddenLine>
            </a:ext>
          </a:extLst>
        </p:spPr>
        <p:txBody>
          <a:bodyPr lIns="0" tIns="0" rIns="0" bIns="0" anchor="ctr"/>
          <a:lstStyle>
            <a:lvl1pPr>
              <a:defRPr>
                <a:solidFill>
                  <a:schemeClr val="tx1"/>
                </a:solidFill>
                <a:latin typeface="Clear Sans Light" panose="020B0303030202020304" pitchFamily="34" charset="0"/>
                <a:cs typeface="Arial" panose="020B0604020202020204" pitchFamily="34" charset="0"/>
              </a:defRPr>
            </a:lvl1pPr>
            <a:lvl2pPr marL="742950" indent="-285750">
              <a:defRPr>
                <a:solidFill>
                  <a:schemeClr val="tx1"/>
                </a:solidFill>
                <a:latin typeface="Clear Sans Light" panose="020B0303030202020304" pitchFamily="34" charset="0"/>
                <a:cs typeface="Arial" panose="020B0604020202020204" pitchFamily="34" charset="0"/>
              </a:defRPr>
            </a:lvl2pPr>
            <a:lvl3pPr marL="1143000" indent="-228600">
              <a:defRPr>
                <a:solidFill>
                  <a:schemeClr val="tx1"/>
                </a:solidFill>
                <a:latin typeface="Clear Sans Light" panose="020B0303030202020304" pitchFamily="34" charset="0"/>
                <a:cs typeface="Arial" panose="020B0604020202020204" pitchFamily="34" charset="0"/>
              </a:defRPr>
            </a:lvl3pPr>
            <a:lvl4pPr marL="1600200" indent="-228600">
              <a:defRPr>
                <a:solidFill>
                  <a:schemeClr val="tx1"/>
                </a:solidFill>
                <a:latin typeface="Clear Sans Light" panose="020B0303030202020304" pitchFamily="34" charset="0"/>
                <a:cs typeface="Arial" panose="020B0604020202020204" pitchFamily="34" charset="0"/>
              </a:defRPr>
            </a:lvl4pPr>
            <a:lvl5pPr marL="2057400" indent="-228600">
              <a:defRPr>
                <a:solidFill>
                  <a:schemeClr val="tx1"/>
                </a:solidFill>
                <a:latin typeface="Clear Sans Light" panose="020B03030302020203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lear Sans Light" panose="020B03030302020203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lear Sans Light" panose="020B03030302020203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lear Sans Light" panose="020B03030302020203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lear Sans Light" panose="020B0303030202020304" pitchFamily="34" charset="0"/>
                <a:cs typeface="Arial" panose="020B0604020202020204" pitchFamily="34" charset="0"/>
              </a:defRPr>
            </a:lvl9pPr>
          </a:lstStyle>
          <a:p>
            <a:pPr eaLnBrk="1" hangingPunct="1"/>
            <a:r>
              <a:rPr lang="en-GB" altLang="en-US" sz="4800" dirty="0">
                <a:solidFill>
                  <a:schemeClr val="bg1"/>
                </a:solidFill>
                <a:latin typeface="+mj-lt"/>
                <a:cs typeface="Clear Sans Light" panose="020B0303030202020304" pitchFamily="34" charset="0"/>
              </a:rPr>
              <a:t>KS3 Geography</a:t>
            </a:r>
            <a:br>
              <a:rPr lang="en-GB" altLang="en-US" sz="4800" b="1" dirty="0">
                <a:solidFill>
                  <a:schemeClr val="bg1"/>
                </a:solidFill>
                <a:latin typeface="Twinkl Thin" panose="02000000000000000000" pitchFamily="2" charset="0"/>
                <a:cs typeface="Clear Sans Medium" panose="020B0603030202020304" pitchFamily="34" charset="0"/>
              </a:rPr>
            </a:br>
            <a:r>
              <a:rPr lang="en-GB" altLang="en-US" sz="4800" b="1" dirty="0">
                <a:solidFill>
                  <a:schemeClr val="bg1"/>
                </a:solidFill>
                <a:latin typeface="Twinkl Thin" panose="02000000000000000000" pitchFamily="2" charset="0"/>
                <a:cs typeface="Clear Sans Medium" panose="020B0603030202020304" pitchFamily="34" charset="0"/>
              </a:rPr>
              <a:t>Tectonics</a:t>
            </a:r>
            <a:endParaRPr lang="en-GB" altLang="en-US" sz="4800" b="1" dirty="0">
              <a:solidFill>
                <a:srgbClr val="E1DDD1"/>
              </a:solidFill>
              <a:latin typeface="Twinkl Thin" panose="02000000000000000000" pitchFamily="2" charset="0"/>
              <a:cs typeface="Clear Sans" panose="020B0503030202020304" pitchFamily="34" charset="0"/>
            </a:endParaRPr>
          </a:p>
        </p:txBody>
      </p:sp>
      <p:pic>
        <p:nvPicPr>
          <p:cNvPr id="8196" name="Picture 2"/>
          <p:cNvPicPr>
            <a:picLocks noChangeAspect="1"/>
          </p:cNvPicPr>
          <p:nvPr/>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auto">
          <a:xfrm>
            <a:off x="4184650" y="5843588"/>
            <a:ext cx="773113"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468313" y="1323975"/>
            <a:ext cx="7956550" cy="5092700"/>
          </a:xfrm>
          <a:prstGeom prst="roundRect">
            <a:avLst>
              <a:gd name="adj" fmla="val 0"/>
            </a:avLst>
          </a:prstGeom>
        </p:spPr>
        <p:txBody>
          <a:bodyPr lIns="252000" tIns="144000" rIns="252000" bIns="144000">
            <a:normAutofit/>
          </a:bodyPr>
          <a:lstStyle/>
          <a:p>
            <a:pPr marL="0" indent="0" eaLnBrk="1" fontAlgn="auto" hangingPunct="1">
              <a:lnSpc>
                <a:spcPct val="100000"/>
              </a:lnSpc>
              <a:spcAft>
                <a:spcPts val="0"/>
              </a:spcAft>
              <a:buNone/>
              <a:defRPr/>
            </a:pPr>
            <a:r>
              <a:rPr lang="en-GB" sz="2000" dirty="0">
                <a:latin typeface="+mn-lt"/>
                <a:cs typeface="+mn-cs"/>
              </a:rPr>
              <a:t>The two plates are moving </a:t>
            </a:r>
            <a:r>
              <a:rPr lang="en-GB" sz="2000" dirty="0">
                <a:latin typeface="+mj-lt"/>
                <a:cs typeface="+mn-cs"/>
              </a:rPr>
              <a:t>apart</a:t>
            </a:r>
            <a:r>
              <a:rPr lang="en-GB" sz="2000" dirty="0">
                <a:latin typeface="+mn-lt"/>
                <a:cs typeface="+mn-cs"/>
              </a:rPr>
              <a:t>.</a:t>
            </a:r>
          </a:p>
          <a:p>
            <a:pPr marL="0" indent="0" eaLnBrk="1" fontAlgn="auto" hangingPunct="1">
              <a:lnSpc>
                <a:spcPct val="100000"/>
              </a:lnSpc>
              <a:spcAft>
                <a:spcPts val="0"/>
              </a:spcAft>
              <a:buNone/>
              <a:defRPr/>
            </a:pPr>
            <a:r>
              <a:rPr lang="en-GB" sz="2000" dirty="0">
                <a:latin typeface="+mn-lt"/>
                <a:cs typeface="+mn-cs"/>
              </a:rPr>
              <a:t>This often occurs in the middle of the ocean.</a:t>
            </a:r>
          </a:p>
          <a:p>
            <a:pPr marL="0" indent="0" eaLnBrk="1" fontAlgn="auto" hangingPunct="1">
              <a:lnSpc>
                <a:spcPct val="100000"/>
              </a:lnSpc>
              <a:spcAft>
                <a:spcPts val="0"/>
              </a:spcAft>
              <a:buNone/>
              <a:defRPr/>
            </a:pPr>
            <a:r>
              <a:rPr lang="en-GB" sz="2000" dirty="0">
                <a:latin typeface="+mn-lt"/>
                <a:cs typeface="+mn-cs"/>
              </a:rPr>
              <a:t>Molten rock (magma) rises up in the gap created, creating </a:t>
            </a:r>
            <a:br>
              <a:rPr lang="en-GB" sz="2000" dirty="0">
                <a:latin typeface="+mn-lt"/>
                <a:cs typeface="+mn-cs"/>
              </a:rPr>
            </a:br>
            <a:r>
              <a:rPr lang="en-GB" sz="2000" dirty="0">
                <a:latin typeface="+mj-lt"/>
                <a:cs typeface="+mn-cs"/>
              </a:rPr>
              <a:t>shield volcanoes</a:t>
            </a:r>
            <a:r>
              <a:rPr lang="en-GB" sz="2000" dirty="0">
                <a:latin typeface="+mn-lt"/>
                <a:cs typeface="+mn-cs"/>
              </a:rPr>
              <a:t>.</a:t>
            </a:r>
          </a:p>
        </p:txBody>
      </p:sp>
      <p:sp>
        <p:nvSpPr>
          <p:cNvPr id="3" name="Title 2"/>
          <p:cNvSpPr>
            <a:spLocks noGrp="1"/>
          </p:cNvSpPr>
          <p:nvPr>
            <p:ph type="title"/>
          </p:nvPr>
        </p:nvSpPr>
        <p:spPr>
          <a:xfrm>
            <a:off x="468313" y="457200"/>
            <a:ext cx="8207375" cy="962025"/>
          </a:xfrm>
        </p:spPr>
        <p:txBody>
          <a:bodyPr/>
          <a:lstStyle/>
          <a:p>
            <a:pPr eaLnBrk="1" fontAlgn="auto" hangingPunct="1">
              <a:spcAft>
                <a:spcPts val="0"/>
              </a:spcAft>
              <a:defRPr/>
            </a:pPr>
            <a:r>
              <a:rPr lang="en-GB" b="0" dirty="0">
                <a:solidFill>
                  <a:srgbClr val="4F6681"/>
                </a:solidFill>
                <a:latin typeface="Twinkl SemiBold" pitchFamily="2" charset="0"/>
              </a:rPr>
              <a:t>Divergent Plate Boundaries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1206" y="3743801"/>
            <a:ext cx="5081588" cy="2385538"/>
          </a:xfrm>
          <a:prstGeom prst="rect">
            <a:avLst/>
          </a:prstGeom>
        </p:spPr>
      </p:pic>
    </p:spTree>
    <p:extLst>
      <p:ext uri="{BB962C8B-B14F-4D97-AF65-F5344CB8AC3E}">
        <p14:creationId xmlns:p14="http://schemas.microsoft.com/office/powerpoint/2010/main" val="3194783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468313" y="1323975"/>
            <a:ext cx="7956550" cy="5092700"/>
          </a:xfrm>
          <a:prstGeom prst="roundRect">
            <a:avLst>
              <a:gd name="adj" fmla="val 0"/>
            </a:avLst>
          </a:prstGeom>
        </p:spPr>
        <p:txBody>
          <a:bodyPr lIns="252000" tIns="144000" rIns="252000" bIns="144000">
            <a:normAutofit/>
          </a:bodyPr>
          <a:lstStyle/>
          <a:p>
            <a:pPr marL="0" indent="0" eaLnBrk="1" fontAlgn="auto" hangingPunct="1">
              <a:lnSpc>
                <a:spcPct val="100000"/>
              </a:lnSpc>
              <a:spcAft>
                <a:spcPts val="0"/>
              </a:spcAft>
              <a:buNone/>
              <a:defRPr/>
            </a:pPr>
            <a:r>
              <a:rPr lang="en-GB" sz="2000" dirty="0">
                <a:latin typeface="+mn-lt"/>
                <a:cs typeface="+mn-cs"/>
              </a:rPr>
              <a:t>Large eruptions see the lava reach above the ocean, where it cools and forms an island. Iceland is a good example of this.</a:t>
            </a:r>
          </a:p>
          <a:p>
            <a:pPr marL="0" indent="0" eaLnBrk="1" fontAlgn="auto" hangingPunct="1">
              <a:lnSpc>
                <a:spcPct val="100000"/>
              </a:lnSpc>
              <a:spcAft>
                <a:spcPts val="0"/>
              </a:spcAft>
              <a:buNone/>
              <a:defRPr/>
            </a:pPr>
            <a:r>
              <a:rPr lang="en-GB" sz="2000" dirty="0">
                <a:latin typeface="+mn-lt"/>
                <a:cs typeface="+mn-cs"/>
              </a:rPr>
              <a:t>When this plate boundary occurs on land, it forms a </a:t>
            </a:r>
            <a:r>
              <a:rPr lang="en-GB" sz="2000" dirty="0">
                <a:latin typeface="+mj-lt"/>
                <a:cs typeface="+mn-cs"/>
              </a:rPr>
              <a:t>rift valley </a:t>
            </a:r>
            <a:r>
              <a:rPr lang="en-GB" sz="2000" dirty="0">
                <a:latin typeface="+mn-lt"/>
                <a:cs typeface="+mn-cs"/>
              </a:rPr>
              <a:t>as the plates pull apart.</a:t>
            </a:r>
          </a:p>
          <a:p>
            <a:pPr marL="0" indent="0" eaLnBrk="1" fontAlgn="auto" hangingPunct="1">
              <a:lnSpc>
                <a:spcPct val="100000"/>
              </a:lnSpc>
              <a:spcAft>
                <a:spcPts val="0"/>
              </a:spcAft>
              <a:buNone/>
              <a:defRPr/>
            </a:pPr>
            <a:r>
              <a:rPr lang="en-GB" sz="2000" dirty="0">
                <a:latin typeface="+mn-lt"/>
                <a:cs typeface="+mn-cs"/>
              </a:rPr>
              <a:t>Small earthquakes also take place here.</a:t>
            </a:r>
          </a:p>
        </p:txBody>
      </p:sp>
      <p:sp>
        <p:nvSpPr>
          <p:cNvPr id="3" name="Title 2"/>
          <p:cNvSpPr>
            <a:spLocks noGrp="1"/>
          </p:cNvSpPr>
          <p:nvPr>
            <p:ph type="title"/>
          </p:nvPr>
        </p:nvSpPr>
        <p:spPr>
          <a:xfrm>
            <a:off x="468313" y="457200"/>
            <a:ext cx="8207375" cy="962025"/>
          </a:xfrm>
        </p:spPr>
        <p:txBody>
          <a:bodyPr/>
          <a:lstStyle/>
          <a:p>
            <a:pPr eaLnBrk="1" fontAlgn="auto" hangingPunct="1">
              <a:spcAft>
                <a:spcPts val="0"/>
              </a:spcAft>
              <a:defRPr/>
            </a:pPr>
            <a:r>
              <a:rPr lang="en-GB" b="0" dirty="0">
                <a:solidFill>
                  <a:srgbClr val="4F6681"/>
                </a:solidFill>
                <a:latin typeface="Twinkl SemiBold" pitchFamily="2" charset="0"/>
              </a:rPr>
              <a:t>Divergent Plate Boundaries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1206" y="3743801"/>
            <a:ext cx="5081588" cy="2385538"/>
          </a:xfrm>
          <a:prstGeom prst="rect">
            <a:avLst/>
          </a:prstGeom>
        </p:spPr>
      </p:pic>
    </p:spTree>
    <p:extLst>
      <p:ext uri="{BB962C8B-B14F-4D97-AF65-F5344CB8AC3E}">
        <p14:creationId xmlns:p14="http://schemas.microsoft.com/office/powerpoint/2010/main" val="995232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468313" y="1323975"/>
            <a:ext cx="8207375" cy="5092700"/>
          </a:xfrm>
          <a:prstGeom prst="roundRect">
            <a:avLst>
              <a:gd name="adj" fmla="val 0"/>
            </a:avLst>
          </a:prstGeom>
        </p:spPr>
        <p:txBody>
          <a:bodyPr lIns="252000" tIns="144000" rIns="252000" bIns="144000">
            <a:normAutofit/>
          </a:bodyPr>
          <a:lstStyle/>
          <a:p>
            <a:pPr marL="0" indent="0" eaLnBrk="1" fontAlgn="auto" hangingPunct="1">
              <a:spcAft>
                <a:spcPts val="0"/>
              </a:spcAft>
              <a:buNone/>
              <a:defRPr/>
            </a:pPr>
            <a:r>
              <a:rPr lang="en-GB" dirty="0">
                <a:latin typeface="+mn-lt"/>
                <a:cs typeface="+mn-cs"/>
              </a:rPr>
              <a:t>Your text here</a:t>
            </a:r>
          </a:p>
        </p:txBody>
      </p:sp>
      <p:sp>
        <p:nvSpPr>
          <p:cNvPr id="3" name="Title 2"/>
          <p:cNvSpPr>
            <a:spLocks noGrp="1"/>
          </p:cNvSpPr>
          <p:nvPr>
            <p:ph type="title"/>
          </p:nvPr>
        </p:nvSpPr>
        <p:spPr>
          <a:xfrm>
            <a:off x="468313" y="457200"/>
            <a:ext cx="8207375" cy="962025"/>
          </a:xfrm>
        </p:spPr>
        <p:txBody>
          <a:bodyPr/>
          <a:lstStyle/>
          <a:p>
            <a:pPr eaLnBrk="1" fontAlgn="auto" hangingPunct="1">
              <a:spcAft>
                <a:spcPts val="0"/>
              </a:spcAft>
              <a:defRPr/>
            </a:pPr>
            <a:r>
              <a:rPr lang="en-GB" b="0" dirty="0">
                <a:solidFill>
                  <a:srgbClr val="4F6681"/>
                </a:solidFill>
                <a:latin typeface="Twinkl SemiBold" pitchFamily="2" charset="0"/>
              </a:rPr>
              <a:t>In Your Books…</a:t>
            </a:r>
          </a:p>
        </p:txBody>
      </p:sp>
      <p:grpSp>
        <p:nvGrpSpPr>
          <p:cNvPr id="4" name="Group 3"/>
          <p:cNvGrpSpPr/>
          <p:nvPr/>
        </p:nvGrpSpPr>
        <p:grpSpPr>
          <a:xfrm>
            <a:off x="242060" y="1332478"/>
            <a:ext cx="4329940" cy="1829823"/>
            <a:chOff x="242060" y="1332478"/>
            <a:chExt cx="4329940" cy="1829823"/>
          </a:xfrm>
        </p:grpSpPr>
        <p:sp>
          <p:nvSpPr>
            <p:cNvPr id="5" name="Right Triangle 4"/>
            <p:cNvSpPr/>
            <p:nvPr/>
          </p:nvSpPr>
          <p:spPr>
            <a:xfrm rot="2700000">
              <a:off x="304952" y="1332478"/>
              <a:ext cx="303670" cy="303669"/>
            </a:xfrm>
            <a:prstGeom prst="rtTriangle">
              <a:avLst/>
            </a:prstGeom>
            <a:solidFill>
              <a:srgbClr val="7485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242060" y="1484313"/>
              <a:ext cx="4329940" cy="1677988"/>
            </a:xfrm>
            <a:prstGeom prst="rect">
              <a:avLst/>
            </a:prstGeom>
            <a:solidFill>
              <a:srgbClr val="859959"/>
            </a:solidFill>
            <a:ln>
              <a:noFill/>
            </a:ln>
          </p:spPr>
          <p:style>
            <a:lnRef idx="2">
              <a:schemeClr val="accent1">
                <a:shade val="50000"/>
              </a:schemeClr>
            </a:lnRef>
            <a:fillRef idx="1">
              <a:schemeClr val="accent1"/>
            </a:fillRef>
            <a:effectRef idx="0">
              <a:schemeClr val="accent1"/>
            </a:effectRef>
            <a:fontRef idx="minor">
              <a:schemeClr val="lt1"/>
            </a:fontRef>
          </p:style>
          <p:txBody>
            <a:bodyPr lIns="468000" rIns="252000" rtlCol="0" anchor="ctr"/>
            <a:lstStyle/>
            <a:p>
              <a:r>
                <a:rPr lang="en-GB" dirty="0"/>
                <a:t>Make a sketch to show what happens at a divergent boundary. Add labels to your sketch and write two sentences below to explain what happens.</a:t>
              </a:r>
            </a:p>
          </p:txBody>
        </p:sp>
      </p:gr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3275" y="3743801"/>
            <a:ext cx="5081588" cy="2385538"/>
          </a:xfrm>
          <a:prstGeom prst="rect">
            <a:avLst/>
          </a:prstGeom>
        </p:spPr>
      </p:pic>
    </p:spTree>
    <p:extLst>
      <p:ext uri="{BB962C8B-B14F-4D97-AF65-F5344CB8AC3E}">
        <p14:creationId xmlns:p14="http://schemas.microsoft.com/office/powerpoint/2010/main" val="27512703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468313" y="1323975"/>
            <a:ext cx="8207375" cy="5092700"/>
          </a:xfrm>
          <a:prstGeom prst="roundRect">
            <a:avLst>
              <a:gd name="adj" fmla="val 0"/>
            </a:avLst>
          </a:prstGeom>
        </p:spPr>
        <p:txBody>
          <a:bodyPr lIns="252000" tIns="144000" rIns="252000" bIns="144000">
            <a:normAutofit/>
          </a:bodyPr>
          <a:lstStyle/>
          <a:p>
            <a:pPr marL="0" indent="0" algn="ctr" eaLnBrk="1" fontAlgn="auto" hangingPunct="1">
              <a:spcAft>
                <a:spcPts val="0"/>
              </a:spcAft>
              <a:buNone/>
              <a:defRPr/>
            </a:pPr>
            <a:r>
              <a:rPr lang="en-GB" dirty="0">
                <a:latin typeface="+mj-lt"/>
                <a:cs typeface="+mn-cs"/>
              </a:rPr>
              <a:t>Hell’s Gate, Kenya (part of a rift valley)</a:t>
            </a:r>
          </a:p>
        </p:txBody>
      </p:sp>
      <p:sp>
        <p:nvSpPr>
          <p:cNvPr id="3" name="Title 2"/>
          <p:cNvSpPr>
            <a:spLocks noGrp="1"/>
          </p:cNvSpPr>
          <p:nvPr>
            <p:ph type="title"/>
          </p:nvPr>
        </p:nvSpPr>
        <p:spPr>
          <a:xfrm>
            <a:off x="468313" y="457200"/>
            <a:ext cx="8207375" cy="962025"/>
          </a:xfrm>
        </p:spPr>
        <p:txBody>
          <a:bodyPr/>
          <a:lstStyle/>
          <a:p>
            <a:pPr eaLnBrk="1" fontAlgn="auto" hangingPunct="1">
              <a:spcAft>
                <a:spcPts val="0"/>
              </a:spcAft>
              <a:defRPr/>
            </a:pPr>
            <a:r>
              <a:rPr lang="en-GB" b="0" dirty="0">
                <a:solidFill>
                  <a:srgbClr val="4F6681"/>
                </a:solidFill>
                <a:latin typeface="Twinkl SemiBold" pitchFamily="2" charset="0"/>
              </a:rPr>
              <a:t>Rift Valley</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0754" y="2000250"/>
            <a:ext cx="6894669" cy="40432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contourClr>
              <a:srgbClr val="FFFFFF"/>
            </a:contourClr>
          </a:sp3d>
        </p:spPr>
      </p:pic>
      <p:sp>
        <p:nvSpPr>
          <p:cNvPr id="5" name="Rectangle 5"/>
          <p:cNvSpPr>
            <a:spLocks noChangeArrowheads="1"/>
          </p:cNvSpPr>
          <p:nvPr/>
        </p:nvSpPr>
        <p:spPr bwMode="auto">
          <a:xfrm>
            <a:off x="2506445" y="6509059"/>
            <a:ext cx="4131108" cy="169277"/>
          </a:xfrm>
          <a:prstGeom prst="rect">
            <a:avLst/>
          </a:prstGeom>
          <a:noFill/>
          <a:ln>
            <a:noFill/>
          </a:ln>
          <a:effectLst>
            <a:softEdge rad="63500"/>
          </a:effectLst>
        </p:spPr>
        <p:txBody>
          <a:bodyPr>
            <a:spAutoFit/>
          </a:bodyPr>
          <a:lstStyle>
            <a:lvl1pPr>
              <a:defRPr>
                <a:solidFill>
                  <a:schemeClr val="tx1"/>
                </a:solidFill>
                <a:latin typeface="Clear Sans Light" panose="020B0303030202020304" pitchFamily="34" charset="0"/>
              </a:defRPr>
            </a:lvl1pPr>
            <a:lvl2pPr marL="742950" indent="-285750">
              <a:defRPr>
                <a:solidFill>
                  <a:schemeClr val="tx1"/>
                </a:solidFill>
                <a:latin typeface="Clear Sans Light" panose="020B0303030202020304" pitchFamily="34" charset="0"/>
              </a:defRPr>
            </a:lvl2pPr>
            <a:lvl3pPr marL="1143000" indent="-228600">
              <a:defRPr>
                <a:solidFill>
                  <a:schemeClr val="tx1"/>
                </a:solidFill>
                <a:latin typeface="Clear Sans Light" panose="020B0303030202020304" pitchFamily="34" charset="0"/>
              </a:defRPr>
            </a:lvl3pPr>
            <a:lvl4pPr marL="1600200" indent="-228600">
              <a:defRPr>
                <a:solidFill>
                  <a:schemeClr val="tx1"/>
                </a:solidFill>
                <a:latin typeface="Clear Sans Light" panose="020B0303030202020304" pitchFamily="34" charset="0"/>
              </a:defRPr>
            </a:lvl4pPr>
            <a:lvl5pPr marL="2057400" indent="-228600">
              <a:defRPr>
                <a:solidFill>
                  <a:schemeClr val="tx1"/>
                </a:solidFill>
                <a:latin typeface="Clear Sans Light" panose="020B0303030202020304" pitchFamily="34" charset="0"/>
              </a:defRPr>
            </a:lvl5pPr>
            <a:lvl6pPr marL="2514600" indent="-228600" eaLnBrk="0" fontAlgn="base" hangingPunct="0">
              <a:spcBef>
                <a:spcPct val="0"/>
              </a:spcBef>
              <a:spcAft>
                <a:spcPct val="0"/>
              </a:spcAft>
              <a:defRPr>
                <a:solidFill>
                  <a:schemeClr val="tx1"/>
                </a:solidFill>
                <a:latin typeface="Clear Sans Light" panose="020B0303030202020304" pitchFamily="34" charset="0"/>
              </a:defRPr>
            </a:lvl6pPr>
            <a:lvl7pPr marL="2971800" indent="-228600" eaLnBrk="0" fontAlgn="base" hangingPunct="0">
              <a:spcBef>
                <a:spcPct val="0"/>
              </a:spcBef>
              <a:spcAft>
                <a:spcPct val="0"/>
              </a:spcAft>
              <a:defRPr>
                <a:solidFill>
                  <a:schemeClr val="tx1"/>
                </a:solidFill>
                <a:latin typeface="Clear Sans Light" panose="020B0303030202020304" pitchFamily="34" charset="0"/>
              </a:defRPr>
            </a:lvl7pPr>
            <a:lvl8pPr marL="3429000" indent="-228600" eaLnBrk="0" fontAlgn="base" hangingPunct="0">
              <a:spcBef>
                <a:spcPct val="0"/>
              </a:spcBef>
              <a:spcAft>
                <a:spcPct val="0"/>
              </a:spcAft>
              <a:defRPr>
                <a:solidFill>
                  <a:schemeClr val="tx1"/>
                </a:solidFill>
                <a:latin typeface="Clear Sans Light" panose="020B0303030202020304" pitchFamily="34" charset="0"/>
              </a:defRPr>
            </a:lvl8pPr>
            <a:lvl9pPr marL="3886200" indent="-228600" eaLnBrk="0" fontAlgn="base" hangingPunct="0">
              <a:spcBef>
                <a:spcPct val="0"/>
              </a:spcBef>
              <a:spcAft>
                <a:spcPct val="0"/>
              </a:spcAft>
              <a:defRPr>
                <a:solidFill>
                  <a:schemeClr val="tx1"/>
                </a:solidFill>
                <a:latin typeface="Clear Sans Light" panose="020B0303030202020304" pitchFamily="34" charset="0"/>
              </a:defRPr>
            </a:lvl9pPr>
          </a:lstStyle>
          <a:p>
            <a:pPr algn="ctr" eaLnBrk="1" fontAlgn="auto" hangingPunct="1">
              <a:spcBef>
                <a:spcPts val="0"/>
              </a:spcBef>
              <a:spcAft>
                <a:spcPts val="0"/>
              </a:spcAft>
              <a:defRPr/>
            </a:pPr>
            <a:r>
              <a:rPr lang="en-GB" sz="500" dirty="0">
                <a:solidFill>
                  <a:schemeClr val="bg1">
                    <a:lumMod val="85000"/>
                  </a:schemeClr>
                </a:solidFill>
                <a:latin typeface="Tuffy" panose="020B0603060100000000" pitchFamily="34" charset="0"/>
                <a:cs typeface="+mn-cs"/>
              </a:rPr>
              <a:t>Photo courtesy of </a:t>
            </a:r>
            <a:r>
              <a:rPr lang="en-GB" sz="500" dirty="0" err="1">
                <a:solidFill>
                  <a:schemeClr val="bg1">
                    <a:lumMod val="85000"/>
                  </a:schemeClr>
                </a:solidFill>
                <a:latin typeface="Tuffy" panose="020B0603060100000000" pitchFamily="34" charset="0"/>
                <a:cs typeface="+mn-cs"/>
              </a:rPr>
              <a:t>Ninara</a:t>
            </a:r>
            <a:r>
              <a:rPr lang="en-GB" sz="500" dirty="0">
                <a:solidFill>
                  <a:schemeClr val="bg1">
                    <a:lumMod val="85000"/>
                  </a:schemeClr>
                </a:solidFill>
                <a:latin typeface="Tuffy" panose="020B0603060100000000" pitchFamily="34" charset="0"/>
                <a:cs typeface="+mn-cs"/>
              </a:rPr>
              <a:t> (@flickr.com) - granted under creative commons licence - attribution</a:t>
            </a:r>
            <a:endParaRPr lang="en-GB" altLang="en-US" sz="500" dirty="0">
              <a:solidFill>
                <a:schemeClr val="bg1">
                  <a:lumMod val="85000"/>
                </a:schemeClr>
              </a:solidFill>
              <a:latin typeface="Tuffy" panose="020B0603060100000000" pitchFamily="34" charset="0"/>
              <a:cs typeface="Clear Sans Light" panose="020B0303030202020304" pitchFamily="34" charset="0"/>
            </a:endParaRPr>
          </a:p>
        </p:txBody>
      </p:sp>
    </p:spTree>
    <p:extLst>
      <p:ext uri="{BB962C8B-B14F-4D97-AF65-F5344CB8AC3E}">
        <p14:creationId xmlns:p14="http://schemas.microsoft.com/office/powerpoint/2010/main" val="1845757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468313" y="1323975"/>
            <a:ext cx="8207375" cy="5092700"/>
          </a:xfrm>
          <a:prstGeom prst="roundRect">
            <a:avLst>
              <a:gd name="adj" fmla="val 0"/>
            </a:avLst>
          </a:prstGeom>
        </p:spPr>
        <p:txBody>
          <a:bodyPr lIns="252000" tIns="144000" rIns="252000" bIns="144000">
            <a:normAutofit/>
          </a:bodyPr>
          <a:lstStyle/>
          <a:p>
            <a:pPr marL="0" indent="0" eaLnBrk="1" fontAlgn="auto" hangingPunct="1">
              <a:lnSpc>
                <a:spcPct val="100000"/>
              </a:lnSpc>
              <a:spcAft>
                <a:spcPts val="0"/>
              </a:spcAft>
              <a:buNone/>
              <a:defRPr/>
            </a:pPr>
            <a:r>
              <a:rPr lang="en-GB" dirty="0">
                <a:latin typeface="+mn-lt"/>
                <a:cs typeface="+mn-cs"/>
              </a:rPr>
              <a:t>The two plates are moving </a:t>
            </a:r>
            <a:r>
              <a:rPr lang="en-GB" dirty="0">
                <a:latin typeface="+mj-lt"/>
                <a:cs typeface="+mn-cs"/>
              </a:rPr>
              <a:t>towards</a:t>
            </a:r>
            <a:r>
              <a:rPr lang="en-GB" dirty="0">
                <a:latin typeface="+mn-lt"/>
                <a:cs typeface="+mn-cs"/>
              </a:rPr>
              <a:t> each other.</a:t>
            </a:r>
          </a:p>
          <a:p>
            <a:pPr marL="0" indent="0" eaLnBrk="1" fontAlgn="auto" hangingPunct="1">
              <a:lnSpc>
                <a:spcPct val="100000"/>
              </a:lnSpc>
              <a:spcAft>
                <a:spcPts val="0"/>
              </a:spcAft>
              <a:buNone/>
              <a:defRPr/>
            </a:pPr>
            <a:r>
              <a:rPr lang="en-GB" dirty="0">
                <a:latin typeface="+mn-lt"/>
                <a:cs typeface="+mn-cs"/>
              </a:rPr>
              <a:t>Oceanic crust collides with continental crust.</a:t>
            </a:r>
          </a:p>
          <a:p>
            <a:pPr marL="0" indent="0" eaLnBrk="1" fontAlgn="auto" hangingPunct="1">
              <a:lnSpc>
                <a:spcPct val="100000"/>
              </a:lnSpc>
              <a:spcAft>
                <a:spcPts val="0"/>
              </a:spcAft>
              <a:buNone/>
              <a:defRPr/>
            </a:pPr>
            <a:r>
              <a:rPr lang="en-GB" dirty="0">
                <a:latin typeface="+mn-lt"/>
                <a:cs typeface="+mn-cs"/>
              </a:rPr>
              <a:t>The oceanic crust is denser and is </a:t>
            </a:r>
            <a:r>
              <a:rPr lang="en-GB" dirty="0" err="1">
                <a:latin typeface="+mj-lt"/>
                <a:cs typeface="+mn-cs"/>
              </a:rPr>
              <a:t>subducted</a:t>
            </a:r>
            <a:r>
              <a:rPr lang="en-GB" dirty="0">
                <a:latin typeface="+mn-lt"/>
                <a:cs typeface="+mn-cs"/>
              </a:rPr>
              <a:t> into the mantle and melts.</a:t>
            </a:r>
          </a:p>
          <a:p>
            <a:pPr marL="0" indent="0" eaLnBrk="1" fontAlgn="auto" hangingPunct="1">
              <a:lnSpc>
                <a:spcPct val="100000"/>
              </a:lnSpc>
              <a:spcAft>
                <a:spcPts val="0"/>
              </a:spcAft>
              <a:buNone/>
              <a:defRPr/>
            </a:pPr>
            <a:r>
              <a:rPr lang="en-GB" dirty="0">
                <a:latin typeface="+mn-lt"/>
                <a:cs typeface="+mn-cs"/>
              </a:rPr>
              <a:t>The melted material mixes with volatile gases, which force it to the surface and create some of the most explosive volcanoes.</a:t>
            </a:r>
          </a:p>
        </p:txBody>
      </p:sp>
      <p:sp>
        <p:nvSpPr>
          <p:cNvPr id="3" name="Title 2"/>
          <p:cNvSpPr>
            <a:spLocks noGrp="1"/>
          </p:cNvSpPr>
          <p:nvPr>
            <p:ph type="title"/>
          </p:nvPr>
        </p:nvSpPr>
        <p:spPr>
          <a:xfrm>
            <a:off x="468313" y="457200"/>
            <a:ext cx="8207375" cy="962025"/>
          </a:xfrm>
        </p:spPr>
        <p:txBody>
          <a:bodyPr/>
          <a:lstStyle/>
          <a:p>
            <a:pPr eaLnBrk="1" fontAlgn="auto" hangingPunct="1">
              <a:spcAft>
                <a:spcPts val="0"/>
              </a:spcAft>
              <a:defRPr/>
            </a:pPr>
            <a:r>
              <a:rPr lang="en-GB" b="0" dirty="0">
                <a:solidFill>
                  <a:srgbClr val="4F6681"/>
                </a:solidFill>
                <a:latin typeface="Twinkl SemiBold" pitchFamily="2" charset="0"/>
              </a:rPr>
              <a:t>Convergent Plate Boundaries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70323" y="3609975"/>
            <a:ext cx="5203354" cy="2519363"/>
          </a:xfrm>
          <a:prstGeom prst="rect">
            <a:avLst/>
          </a:prstGeom>
        </p:spPr>
      </p:pic>
    </p:spTree>
    <p:extLst>
      <p:ext uri="{BB962C8B-B14F-4D97-AF65-F5344CB8AC3E}">
        <p14:creationId xmlns:p14="http://schemas.microsoft.com/office/powerpoint/2010/main" val="26488833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468313" y="1323975"/>
            <a:ext cx="8207375" cy="5092700"/>
          </a:xfrm>
          <a:prstGeom prst="roundRect">
            <a:avLst>
              <a:gd name="adj" fmla="val 0"/>
            </a:avLst>
          </a:prstGeom>
        </p:spPr>
        <p:txBody>
          <a:bodyPr lIns="252000" tIns="144000" rIns="252000" bIns="144000">
            <a:normAutofit/>
          </a:bodyPr>
          <a:lstStyle/>
          <a:p>
            <a:pPr marL="0" indent="0" eaLnBrk="1" fontAlgn="auto" hangingPunct="1">
              <a:lnSpc>
                <a:spcPct val="100000"/>
              </a:lnSpc>
              <a:spcAft>
                <a:spcPts val="0"/>
              </a:spcAft>
              <a:buNone/>
              <a:defRPr/>
            </a:pPr>
            <a:r>
              <a:rPr lang="en-GB" sz="2000" dirty="0">
                <a:latin typeface="+mn-lt"/>
                <a:cs typeface="+mn-cs"/>
              </a:rPr>
              <a:t>An example is where the Juan de Fuca plate meets the North American plate – resulting in Mt St Helen’s volcano.</a:t>
            </a:r>
          </a:p>
          <a:p>
            <a:pPr marL="0" indent="0" eaLnBrk="1" fontAlgn="auto" hangingPunct="1">
              <a:lnSpc>
                <a:spcPct val="100000"/>
              </a:lnSpc>
              <a:spcAft>
                <a:spcPts val="0"/>
              </a:spcAft>
              <a:buNone/>
              <a:defRPr/>
            </a:pPr>
            <a:r>
              <a:rPr lang="en-GB" sz="2000" dirty="0">
                <a:latin typeface="+mn-lt"/>
                <a:cs typeface="+mn-cs"/>
              </a:rPr>
              <a:t>The Eurasian plate and African plate are also colliding, resulting in Italian volcanic activity.</a:t>
            </a:r>
          </a:p>
        </p:txBody>
      </p:sp>
      <p:sp>
        <p:nvSpPr>
          <p:cNvPr id="3" name="Title 2"/>
          <p:cNvSpPr>
            <a:spLocks noGrp="1"/>
          </p:cNvSpPr>
          <p:nvPr>
            <p:ph type="title"/>
          </p:nvPr>
        </p:nvSpPr>
        <p:spPr>
          <a:xfrm>
            <a:off x="468313" y="457200"/>
            <a:ext cx="8207375" cy="962025"/>
          </a:xfrm>
        </p:spPr>
        <p:txBody>
          <a:bodyPr/>
          <a:lstStyle/>
          <a:p>
            <a:pPr eaLnBrk="1" fontAlgn="auto" hangingPunct="1">
              <a:spcAft>
                <a:spcPts val="0"/>
              </a:spcAft>
              <a:defRPr/>
            </a:pPr>
            <a:r>
              <a:rPr lang="en-GB" b="0" dirty="0">
                <a:solidFill>
                  <a:srgbClr val="4F6681"/>
                </a:solidFill>
                <a:latin typeface="Twinkl SemiBold" pitchFamily="2" charset="0"/>
              </a:rPr>
              <a:t>Convergent Plate Boundaries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70323" y="3609975"/>
            <a:ext cx="5203354" cy="2519363"/>
          </a:xfrm>
          <a:prstGeom prst="rect">
            <a:avLst/>
          </a:prstGeom>
        </p:spPr>
      </p:pic>
    </p:spTree>
    <p:extLst>
      <p:ext uri="{BB962C8B-B14F-4D97-AF65-F5344CB8AC3E}">
        <p14:creationId xmlns:p14="http://schemas.microsoft.com/office/powerpoint/2010/main" val="3295679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468313" y="3200401"/>
            <a:ext cx="4103687" cy="3254373"/>
          </a:xfrm>
          <a:prstGeom prst="roundRect">
            <a:avLst>
              <a:gd name="adj" fmla="val 0"/>
            </a:avLst>
          </a:prstGeom>
        </p:spPr>
        <p:txBody>
          <a:bodyPr lIns="252000" tIns="144000" rIns="252000" bIns="144000">
            <a:normAutofit/>
          </a:bodyPr>
          <a:lstStyle/>
          <a:p>
            <a:pPr marL="0" indent="0" eaLnBrk="1" fontAlgn="auto" hangingPunct="1">
              <a:lnSpc>
                <a:spcPct val="100000"/>
              </a:lnSpc>
              <a:spcAft>
                <a:spcPts val="0"/>
              </a:spcAft>
              <a:buNone/>
              <a:defRPr/>
            </a:pPr>
            <a:r>
              <a:rPr lang="en-GB" dirty="0">
                <a:latin typeface="+mj-lt"/>
                <a:cs typeface="+mn-cs"/>
              </a:rPr>
              <a:t>But how do earthquakes </a:t>
            </a:r>
            <a:br>
              <a:rPr lang="en-GB" dirty="0">
                <a:latin typeface="+mj-lt"/>
                <a:cs typeface="+mn-cs"/>
              </a:rPr>
            </a:br>
            <a:r>
              <a:rPr lang="en-GB" dirty="0">
                <a:latin typeface="+mj-lt"/>
                <a:cs typeface="+mn-cs"/>
              </a:rPr>
              <a:t>actually happen?</a:t>
            </a:r>
          </a:p>
          <a:p>
            <a:pPr marL="0" indent="0" eaLnBrk="1" fontAlgn="auto" hangingPunct="1">
              <a:lnSpc>
                <a:spcPct val="100000"/>
              </a:lnSpc>
              <a:spcAft>
                <a:spcPts val="0"/>
              </a:spcAft>
              <a:buNone/>
              <a:defRPr/>
            </a:pPr>
            <a:r>
              <a:rPr lang="en-GB" dirty="0">
                <a:latin typeface="+mn-lt"/>
                <a:cs typeface="+mn-cs"/>
              </a:rPr>
              <a:t>Complete the Earthquake Timeline card sorting activity.</a:t>
            </a:r>
          </a:p>
        </p:txBody>
      </p:sp>
      <p:sp>
        <p:nvSpPr>
          <p:cNvPr id="3" name="Title 2"/>
          <p:cNvSpPr>
            <a:spLocks noGrp="1"/>
          </p:cNvSpPr>
          <p:nvPr>
            <p:ph type="title"/>
          </p:nvPr>
        </p:nvSpPr>
        <p:spPr>
          <a:xfrm>
            <a:off x="468313" y="457200"/>
            <a:ext cx="8207375" cy="962025"/>
          </a:xfrm>
        </p:spPr>
        <p:txBody>
          <a:bodyPr/>
          <a:lstStyle/>
          <a:p>
            <a:pPr eaLnBrk="1" fontAlgn="auto" hangingPunct="1">
              <a:spcAft>
                <a:spcPts val="0"/>
              </a:spcAft>
              <a:defRPr/>
            </a:pPr>
            <a:r>
              <a:rPr lang="en-GB" b="0" dirty="0">
                <a:solidFill>
                  <a:srgbClr val="4F6681"/>
                </a:solidFill>
                <a:latin typeface="Twinkl SemiBold" pitchFamily="2" charset="0"/>
              </a:rPr>
              <a:t>Earthquake!</a:t>
            </a:r>
          </a:p>
        </p:txBody>
      </p:sp>
      <p:sp>
        <p:nvSpPr>
          <p:cNvPr id="4" name="Rectangle 5"/>
          <p:cNvSpPr>
            <a:spLocks noChangeArrowheads="1"/>
          </p:cNvSpPr>
          <p:nvPr/>
        </p:nvSpPr>
        <p:spPr bwMode="auto">
          <a:xfrm>
            <a:off x="671514" y="6509059"/>
            <a:ext cx="4131108" cy="169277"/>
          </a:xfrm>
          <a:prstGeom prst="rect">
            <a:avLst/>
          </a:prstGeom>
          <a:noFill/>
          <a:ln>
            <a:noFill/>
          </a:ln>
          <a:effectLst>
            <a:softEdge rad="63500"/>
          </a:effectLst>
        </p:spPr>
        <p:txBody>
          <a:bodyPr>
            <a:spAutoFit/>
          </a:bodyPr>
          <a:lstStyle>
            <a:lvl1pPr>
              <a:defRPr>
                <a:solidFill>
                  <a:schemeClr val="tx1"/>
                </a:solidFill>
                <a:latin typeface="Clear Sans Light" panose="020B0303030202020304" pitchFamily="34" charset="0"/>
              </a:defRPr>
            </a:lvl1pPr>
            <a:lvl2pPr marL="742950" indent="-285750">
              <a:defRPr>
                <a:solidFill>
                  <a:schemeClr val="tx1"/>
                </a:solidFill>
                <a:latin typeface="Clear Sans Light" panose="020B0303030202020304" pitchFamily="34" charset="0"/>
              </a:defRPr>
            </a:lvl2pPr>
            <a:lvl3pPr marL="1143000" indent="-228600">
              <a:defRPr>
                <a:solidFill>
                  <a:schemeClr val="tx1"/>
                </a:solidFill>
                <a:latin typeface="Clear Sans Light" panose="020B0303030202020304" pitchFamily="34" charset="0"/>
              </a:defRPr>
            </a:lvl3pPr>
            <a:lvl4pPr marL="1600200" indent="-228600">
              <a:defRPr>
                <a:solidFill>
                  <a:schemeClr val="tx1"/>
                </a:solidFill>
                <a:latin typeface="Clear Sans Light" panose="020B0303030202020304" pitchFamily="34" charset="0"/>
              </a:defRPr>
            </a:lvl4pPr>
            <a:lvl5pPr marL="2057400" indent="-228600">
              <a:defRPr>
                <a:solidFill>
                  <a:schemeClr val="tx1"/>
                </a:solidFill>
                <a:latin typeface="Clear Sans Light" panose="020B0303030202020304" pitchFamily="34" charset="0"/>
              </a:defRPr>
            </a:lvl5pPr>
            <a:lvl6pPr marL="2514600" indent="-228600" eaLnBrk="0" fontAlgn="base" hangingPunct="0">
              <a:spcBef>
                <a:spcPct val="0"/>
              </a:spcBef>
              <a:spcAft>
                <a:spcPct val="0"/>
              </a:spcAft>
              <a:defRPr>
                <a:solidFill>
                  <a:schemeClr val="tx1"/>
                </a:solidFill>
                <a:latin typeface="Clear Sans Light" panose="020B0303030202020304" pitchFamily="34" charset="0"/>
              </a:defRPr>
            </a:lvl6pPr>
            <a:lvl7pPr marL="2971800" indent="-228600" eaLnBrk="0" fontAlgn="base" hangingPunct="0">
              <a:spcBef>
                <a:spcPct val="0"/>
              </a:spcBef>
              <a:spcAft>
                <a:spcPct val="0"/>
              </a:spcAft>
              <a:defRPr>
                <a:solidFill>
                  <a:schemeClr val="tx1"/>
                </a:solidFill>
                <a:latin typeface="Clear Sans Light" panose="020B0303030202020304" pitchFamily="34" charset="0"/>
              </a:defRPr>
            </a:lvl7pPr>
            <a:lvl8pPr marL="3429000" indent="-228600" eaLnBrk="0" fontAlgn="base" hangingPunct="0">
              <a:spcBef>
                <a:spcPct val="0"/>
              </a:spcBef>
              <a:spcAft>
                <a:spcPct val="0"/>
              </a:spcAft>
              <a:defRPr>
                <a:solidFill>
                  <a:schemeClr val="tx1"/>
                </a:solidFill>
                <a:latin typeface="Clear Sans Light" panose="020B0303030202020304" pitchFamily="34" charset="0"/>
              </a:defRPr>
            </a:lvl8pPr>
            <a:lvl9pPr marL="3886200" indent="-228600" eaLnBrk="0" fontAlgn="base" hangingPunct="0">
              <a:spcBef>
                <a:spcPct val="0"/>
              </a:spcBef>
              <a:spcAft>
                <a:spcPct val="0"/>
              </a:spcAft>
              <a:defRPr>
                <a:solidFill>
                  <a:schemeClr val="tx1"/>
                </a:solidFill>
                <a:latin typeface="Clear Sans Light" panose="020B0303030202020304" pitchFamily="34" charset="0"/>
              </a:defRPr>
            </a:lvl9pPr>
          </a:lstStyle>
          <a:p>
            <a:pPr algn="ctr" eaLnBrk="1" fontAlgn="auto" hangingPunct="1">
              <a:spcBef>
                <a:spcPts val="0"/>
              </a:spcBef>
              <a:spcAft>
                <a:spcPts val="0"/>
              </a:spcAft>
              <a:defRPr/>
            </a:pPr>
            <a:r>
              <a:rPr lang="en-GB" sz="500" dirty="0">
                <a:solidFill>
                  <a:schemeClr val="bg1">
                    <a:lumMod val="85000"/>
                  </a:schemeClr>
                </a:solidFill>
                <a:latin typeface="Tuffy" panose="020B0603060100000000" pitchFamily="34" charset="0"/>
                <a:cs typeface="+mn-cs"/>
              </a:rPr>
              <a:t>Photo courtesy of European </a:t>
            </a:r>
            <a:r>
              <a:rPr lang="en-GB" sz="500" dirty="0" err="1">
                <a:solidFill>
                  <a:schemeClr val="bg1">
                    <a:lumMod val="85000"/>
                  </a:schemeClr>
                </a:solidFill>
                <a:latin typeface="Tuffy" panose="020B0603060100000000" pitchFamily="34" charset="0"/>
                <a:cs typeface="+mn-cs"/>
              </a:rPr>
              <a:t>Commision</a:t>
            </a:r>
            <a:r>
              <a:rPr lang="en-GB" sz="500" dirty="0">
                <a:solidFill>
                  <a:schemeClr val="bg1">
                    <a:lumMod val="85000"/>
                  </a:schemeClr>
                </a:solidFill>
                <a:latin typeface="Tuffy" panose="020B0603060100000000" pitchFamily="34" charset="0"/>
                <a:cs typeface="+mn-cs"/>
              </a:rPr>
              <a:t> DG ECHO (@flickr.com) - granted under creative commons licence - attribution</a:t>
            </a:r>
            <a:endParaRPr lang="en-GB" altLang="en-US" sz="500" dirty="0">
              <a:solidFill>
                <a:schemeClr val="bg1">
                  <a:lumMod val="85000"/>
                </a:schemeClr>
              </a:solidFill>
              <a:latin typeface="Tuffy" panose="020B0603060100000000" pitchFamily="34" charset="0"/>
              <a:cs typeface="Clear Sans Light" panose="020B0303030202020304" pitchFamily="34" charset="0"/>
            </a:endParaRP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1122" t="23397" r="8760" b="-2"/>
          <a:stretch/>
        </p:blipFill>
        <p:spPr>
          <a:xfrm>
            <a:off x="4670425" y="1600200"/>
            <a:ext cx="3667125" cy="23313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contourClr>
              <a:srgbClr val="FFFFFF"/>
            </a:contourClr>
          </a:sp3d>
        </p:spPr>
      </p:pic>
      <p:grpSp>
        <p:nvGrpSpPr>
          <p:cNvPr id="6" name="Group 5"/>
          <p:cNvGrpSpPr/>
          <p:nvPr/>
        </p:nvGrpSpPr>
        <p:grpSpPr>
          <a:xfrm>
            <a:off x="242060" y="1332478"/>
            <a:ext cx="4158490" cy="1829823"/>
            <a:chOff x="242060" y="1332478"/>
            <a:chExt cx="4158490" cy="1829823"/>
          </a:xfrm>
        </p:grpSpPr>
        <p:sp>
          <p:nvSpPr>
            <p:cNvPr id="7" name="Right Triangle 6"/>
            <p:cNvSpPr/>
            <p:nvPr/>
          </p:nvSpPr>
          <p:spPr>
            <a:xfrm rot="2700000">
              <a:off x="304952" y="1332478"/>
              <a:ext cx="303670" cy="303669"/>
            </a:xfrm>
            <a:prstGeom prst="rtTriangle">
              <a:avLst/>
            </a:prstGeom>
            <a:solidFill>
              <a:srgbClr val="465A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242060" y="1484313"/>
              <a:ext cx="4158490" cy="1677988"/>
            </a:xfrm>
            <a:prstGeom prst="rect">
              <a:avLst/>
            </a:prstGeom>
            <a:solidFill>
              <a:srgbClr val="4F6681"/>
            </a:solidFill>
            <a:ln>
              <a:noFill/>
            </a:ln>
          </p:spPr>
          <p:style>
            <a:lnRef idx="2">
              <a:schemeClr val="accent1">
                <a:shade val="50000"/>
              </a:schemeClr>
            </a:lnRef>
            <a:fillRef idx="1">
              <a:schemeClr val="accent1"/>
            </a:fillRef>
            <a:effectRef idx="0">
              <a:schemeClr val="accent1"/>
            </a:effectRef>
            <a:fontRef idx="minor">
              <a:schemeClr val="lt1"/>
            </a:fontRef>
          </p:style>
          <p:txBody>
            <a:bodyPr lIns="468000" rIns="180000" rtlCol="0" anchor="ctr"/>
            <a:lstStyle/>
            <a:p>
              <a:r>
                <a:rPr lang="en-GB" dirty="0"/>
                <a:t>As well as dealing with powerful volcanoes at convergent plate boundaries, people there also </a:t>
              </a:r>
              <a:br>
                <a:rPr lang="en-GB" dirty="0"/>
              </a:br>
              <a:r>
                <a:rPr lang="en-GB" dirty="0"/>
                <a:t>live with the threat of </a:t>
              </a:r>
              <a:br>
                <a:rPr lang="en-GB" dirty="0"/>
              </a:br>
              <a:r>
                <a:rPr lang="en-GB" dirty="0"/>
                <a:t>deadly earthquakes.</a:t>
              </a:r>
            </a:p>
          </p:txBody>
        </p:sp>
      </p:gr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b="50004"/>
          <a:stretch/>
        </p:blipFill>
        <p:spPr>
          <a:xfrm>
            <a:off x="4572000" y="4142812"/>
            <a:ext cx="3852863" cy="2724714"/>
          </a:xfrm>
          <a:prstGeom prst="rect">
            <a:avLst/>
          </a:prstGeom>
          <a:effectLst>
            <a:outerShdw blurRad="50800" sx="101000" sy="101000" algn="ctr" rotWithShape="0">
              <a:prstClr val="black">
                <a:alpha val="20000"/>
              </a:prstClr>
            </a:outerShdw>
          </a:effectLst>
        </p:spPr>
      </p:pic>
    </p:spTree>
    <p:extLst>
      <p:ext uri="{BB962C8B-B14F-4D97-AF65-F5344CB8AC3E}">
        <p14:creationId xmlns:p14="http://schemas.microsoft.com/office/powerpoint/2010/main" val="2470508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468313" y="1323975"/>
            <a:ext cx="4103687" cy="5092700"/>
          </a:xfrm>
          <a:prstGeom prst="roundRect">
            <a:avLst>
              <a:gd name="adj" fmla="val 0"/>
            </a:avLst>
          </a:prstGeom>
        </p:spPr>
        <p:txBody>
          <a:bodyPr lIns="252000" tIns="144000" rIns="252000" bIns="144000">
            <a:normAutofit/>
          </a:bodyPr>
          <a:lstStyle/>
          <a:p>
            <a:pPr marL="0" indent="0" eaLnBrk="1" fontAlgn="auto" hangingPunct="1">
              <a:spcAft>
                <a:spcPts val="0"/>
              </a:spcAft>
              <a:buNone/>
              <a:defRPr/>
            </a:pPr>
            <a:r>
              <a:rPr lang="en-GB" dirty="0">
                <a:latin typeface="+mn-lt"/>
                <a:cs typeface="+mn-cs"/>
              </a:rPr>
              <a:t>Heat from the earth’s core makes the temperature of the mantle rise.</a:t>
            </a:r>
          </a:p>
          <a:p>
            <a:pPr marL="0" indent="0" eaLnBrk="1" fontAlgn="auto" hangingPunct="1">
              <a:spcAft>
                <a:spcPts val="0"/>
              </a:spcAft>
              <a:buNone/>
              <a:defRPr/>
            </a:pPr>
            <a:r>
              <a:rPr lang="en-GB" dirty="0">
                <a:latin typeface="+mj-lt"/>
                <a:cs typeface="+mn-cs"/>
              </a:rPr>
              <a:t>Convection currents </a:t>
            </a:r>
            <a:r>
              <a:rPr lang="en-GB" dirty="0">
                <a:latin typeface="+mn-lt"/>
                <a:cs typeface="+mn-cs"/>
              </a:rPr>
              <a:t>lead to the slow movement of the </a:t>
            </a:r>
            <a:br>
              <a:rPr lang="en-GB" dirty="0">
                <a:latin typeface="+mn-lt"/>
                <a:cs typeface="+mn-cs"/>
              </a:rPr>
            </a:br>
            <a:r>
              <a:rPr lang="en-GB" dirty="0">
                <a:latin typeface="+mj-lt"/>
                <a:cs typeface="+mn-cs"/>
              </a:rPr>
              <a:t>tectonic plates.</a:t>
            </a:r>
          </a:p>
          <a:p>
            <a:pPr marL="0" indent="0" eaLnBrk="1" fontAlgn="auto" hangingPunct="1">
              <a:spcAft>
                <a:spcPts val="0"/>
              </a:spcAft>
              <a:buNone/>
              <a:defRPr/>
            </a:pPr>
            <a:r>
              <a:rPr lang="en-GB" dirty="0">
                <a:latin typeface="+mn-lt"/>
                <a:cs typeface="+mn-cs"/>
              </a:rPr>
              <a:t>When two plates move towards each other, they can get </a:t>
            </a:r>
            <a:br>
              <a:rPr lang="en-GB" dirty="0">
                <a:latin typeface="+mn-lt"/>
                <a:cs typeface="+mn-cs"/>
              </a:rPr>
            </a:br>
            <a:r>
              <a:rPr lang="en-GB" dirty="0">
                <a:latin typeface="+mn-lt"/>
                <a:cs typeface="+mn-cs"/>
              </a:rPr>
              <a:t>jammed together.</a:t>
            </a:r>
          </a:p>
          <a:p>
            <a:pPr marL="0" indent="0" eaLnBrk="1" fontAlgn="auto" hangingPunct="1">
              <a:spcAft>
                <a:spcPts val="0"/>
              </a:spcAft>
              <a:buNone/>
              <a:defRPr/>
            </a:pPr>
            <a:r>
              <a:rPr lang="en-GB" dirty="0">
                <a:latin typeface="+mn-lt"/>
                <a:cs typeface="+mn-cs"/>
              </a:rPr>
              <a:t>Pressure builds up as the plates are forced together - but they are still locked tight.</a:t>
            </a:r>
          </a:p>
          <a:p>
            <a:pPr marL="0" indent="0" eaLnBrk="1" fontAlgn="auto" hangingPunct="1">
              <a:spcAft>
                <a:spcPts val="0"/>
              </a:spcAft>
              <a:buNone/>
              <a:defRPr/>
            </a:pPr>
            <a:r>
              <a:rPr lang="en-GB" dirty="0">
                <a:latin typeface="+mn-lt"/>
                <a:cs typeface="+mn-cs"/>
              </a:rPr>
              <a:t>Eventually, the plates give way and jolt past each other.</a:t>
            </a:r>
          </a:p>
          <a:p>
            <a:pPr marL="0" indent="0" eaLnBrk="1" fontAlgn="auto" hangingPunct="1">
              <a:spcAft>
                <a:spcPts val="0"/>
              </a:spcAft>
              <a:buNone/>
              <a:defRPr/>
            </a:pPr>
            <a:r>
              <a:rPr lang="en-GB" dirty="0">
                <a:latin typeface="+mn-lt"/>
                <a:cs typeface="+mn-cs"/>
              </a:rPr>
              <a:t>The built-up energy is released as </a:t>
            </a:r>
            <a:r>
              <a:rPr lang="en-GB" dirty="0">
                <a:latin typeface="+mj-lt"/>
                <a:cs typeface="+mn-cs"/>
              </a:rPr>
              <a:t>seismic waves </a:t>
            </a:r>
            <a:r>
              <a:rPr lang="en-GB" dirty="0">
                <a:latin typeface="+mn-lt"/>
                <a:cs typeface="+mn-cs"/>
              </a:rPr>
              <a:t>and an </a:t>
            </a:r>
            <a:br>
              <a:rPr lang="en-GB" dirty="0">
                <a:latin typeface="+mn-lt"/>
                <a:cs typeface="+mn-cs"/>
              </a:rPr>
            </a:br>
            <a:r>
              <a:rPr lang="en-GB" dirty="0">
                <a:latin typeface="+mj-lt"/>
                <a:cs typeface="+mn-cs"/>
              </a:rPr>
              <a:t>earthquake</a:t>
            </a:r>
            <a:r>
              <a:rPr lang="en-GB" dirty="0">
                <a:latin typeface="+mn-lt"/>
                <a:cs typeface="+mn-cs"/>
              </a:rPr>
              <a:t> occurs.</a:t>
            </a:r>
          </a:p>
        </p:txBody>
      </p:sp>
      <p:sp>
        <p:nvSpPr>
          <p:cNvPr id="3" name="Title 2"/>
          <p:cNvSpPr>
            <a:spLocks noGrp="1"/>
          </p:cNvSpPr>
          <p:nvPr>
            <p:ph type="title"/>
          </p:nvPr>
        </p:nvSpPr>
        <p:spPr>
          <a:xfrm>
            <a:off x="468313" y="457200"/>
            <a:ext cx="8207375" cy="962025"/>
          </a:xfrm>
        </p:spPr>
        <p:txBody>
          <a:bodyPr/>
          <a:lstStyle/>
          <a:p>
            <a:pPr eaLnBrk="1" fontAlgn="auto" hangingPunct="1">
              <a:spcAft>
                <a:spcPts val="0"/>
              </a:spcAft>
              <a:defRPr/>
            </a:pPr>
            <a:r>
              <a:rPr lang="en-GB" b="0" dirty="0">
                <a:solidFill>
                  <a:srgbClr val="4F6681"/>
                </a:solidFill>
                <a:latin typeface="Twinkl SemiBold" pitchFamily="2" charset="0"/>
              </a:rPr>
              <a:t>Timeline Answers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8802" y="1419225"/>
            <a:ext cx="2771646" cy="6858000"/>
          </a:xfrm>
          <a:prstGeom prst="rect">
            <a:avLst/>
          </a:prstGeom>
        </p:spPr>
      </p:pic>
    </p:spTree>
    <p:extLst>
      <p:ext uri="{BB962C8B-B14F-4D97-AF65-F5344CB8AC3E}">
        <p14:creationId xmlns:p14="http://schemas.microsoft.com/office/powerpoint/2010/main" val="2078972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468313" y="1323975"/>
            <a:ext cx="8207375" cy="5092700"/>
          </a:xfrm>
          <a:prstGeom prst="roundRect">
            <a:avLst>
              <a:gd name="adj" fmla="val 0"/>
            </a:avLst>
          </a:prstGeom>
        </p:spPr>
        <p:txBody>
          <a:bodyPr lIns="252000" tIns="144000" rIns="252000" bIns="144000">
            <a:normAutofit/>
          </a:bodyPr>
          <a:lstStyle/>
          <a:p>
            <a:pPr marL="0" indent="0" eaLnBrk="1" fontAlgn="auto" hangingPunct="1">
              <a:lnSpc>
                <a:spcPct val="100000"/>
              </a:lnSpc>
              <a:spcAft>
                <a:spcPts val="0"/>
              </a:spcAft>
              <a:buNone/>
              <a:defRPr/>
            </a:pPr>
            <a:r>
              <a:rPr lang="en-GB" sz="2000" dirty="0">
                <a:latin typeface="+mn-lt"/>
                <a:cs typeface="+mn-cs"/>
              </a:rPr>
              <a:t>Make a sketch to show what happens at a convergent boundary.</a:t>
            </a:r>
          </a:p>
          <a:p>
            <a:pPr marL="0" indent="0" eaLnBrk="1" fontAlgn="auto" hangingPunct="1">
              <a:lnSpc>
                <a:spcPct val="100000"/>
              </a:lnSpc>
              <a:spcAft>
                <a:spcPts val="0"/>
              </a:spcAft>
              <a:buNone/>
              <a:defRPr/>
            </a:pPr>
            <a:r>
              <a:rPr lang="en-GB" sz="2000" dirty="0">
                <a:latin typeface="+mn-lt"/>
                <a:cs typeface="+mn-cs"/>
              </a:rPr>
              <a:t>Add labels to your sketch and write two sentences below to explain what happens.</a:t>
            </a:r>
          </a:p>
        </p:txBody>
      </p:sp>
      <p:sp>
        <p:nvSpPr>
          <p:cNvPr id="3" name="Title 2"/>
          <p:cNvSpPr>
            <a:spLocks noGrp="1"/>
          </p:cNvSpPr>
          <p:nvPr>
            <p:ph type="title"/>
          </p:nvPr>
        </p:nvSpPr>
        <p:spPr>
          <a:xfrm>
            <a:off x="468313" y="457200"/>
            <a:ext cx="8207375" cy="962025"/>
          </a:xfrm>
        </p:spPr>
        <p:txBody>
          <a:bodyPr/>
          <a:lstStyle/>
          <a:p>
            <a:pPr eaLnBrk="1" fontAlgn="auto" hangingPunct="1">
              <a:spcAft>
                <a:spcPts val="0"/>
              </a:spcAft>
              <a:defRPr/>
            </a:pPr>
            <a:r>
              <a:rPr lang="en-GB" b="0" dirty="0">
                <a:solidFill>
                  <a:srgbClr val="4F6681"/>
                </a:solidFill>
                <a:latin typeface="Twinkl SemiBold" pitchFamily="2" charset="0"/>
              </a:rPr>
              <a:t>In Your Books…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7530" y="3190875"/>
            <a:ext cx="6068940" cy="2938463"/>
          </a:xfrm>
          <a:prstGeom prst="rect">
            <a:avLst/>
          </a:prstGeom>
        </p:spPr>
      </p:pic>
    </p:spTree>
    <p:extLst>
      <p:ext uri="{BB962C8B-B14F-4D97-AF65-F5344CB8AC3E}">
        <p14:creationId xmlns:p14="http://schemas.microsoft.com/office/powerpoint/2010/main" val="42066054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468313" y="2520563"/>
            <a:ext cx="4103687" cy="3896111"/>
          </a:xfrm>
          <a:prstGeom prst="roundRect">
            <a:avLst>
              <a:gd name="adj" fmla="val 0"/>
            </a:avLst>
          </a:prstGeom>
        </p:spPr>
        <p:txBody>
          <a:bodyPr lIns="252000" tIns="144000" rIns="252000" bIns="144000">
            <a:normAutofit/>
          </a:bodyPr>
          <a:lstStyle/>
          <a:p>
            <a:pPr marL="0" indent="0" eaLnBrk="1" fontAlgn="auto" hangingPunct="1">
              <a:lnSpc>
                <a:spcPct val="100000"/>
              </a:lnSpc>
              <a:spcAft>
                <a:spcPts val="0"/>
              </a:spcAft>
              <a:buNone/>
              <a:defRPr/>
            </a:pPr>
            <a:r>
              <a:rPr lang="en-GB" dirty="0">
                <a:latin typeface="+mn-lt"/>
                <a:cs typeface="+mn-cs"/>
              </a:rPr>
              <a:t>There are no volcanoes here, but the earthquakes can be really destructive. As at convergent boundaries, the plates get stuck as they slide past each other, and pressure builds up. When the </a:t>
            </a:r>
            <a:br>
              <a:rPr lang="en-GB" dirty="0">
                <a:latin typeface="+mn-lt"/>
                <a:cs typeface="+mn-cs"/>
              </a:rPr>
            </a:br>
            <a:r>
              <a:rPr lang="en-GB" dirty="0">
                <a:latin typeface="+mn-lt"/>
                <a:cs typeface="+mn-cs"/>
              </a:rPr>
              <a:t>plates snap past each other, </a:t>
            </a:r>
            <a:br>
              <a:rPr lang="en-GB" dirty="0">
                <a:latin typeface="+mn-lt"/>
                <a:cs typeface="+mn-cs"/>
              </a:rPr>
            </a:br>
            <a:r>
              <a:rPr lang="en-GB" dirty="0">
                <a:latin typeface="+mn-lt"/>
                <a:cs typeface="+mn-cs"/>
              </a:rPr>
              <a:t>the energy is released and </a:t>
            </a:r>
            <a:br>
              <a:rPr lang="en-GB" dirty="0">
                <a:latin typeface="+mn-lt"/>
                <a:cs typeface="+mn-cs"/>
              </a:rPr>
            </a:br>
            <a:r>
              <a:rPr lang="en-GB" dirty="0">
                <a:latin typeface="+mn-lt"/>
                <a:cs typeface="+mn-cs"/>
              </a:rPr>
              <a:t>an earthquake occurs.</a:t>
            </a:r>
          </a:p>
        </p:txBody>
      </p:sp>
      <p:sp>
        <p:nvSpPr>
          <p:cNvPr id="3" name="Title 2"/>
          <p:cNvSpPr>
            <a:spLocks noGrp="1"/>
          </p:cNvSpPr>
          <p:nvPr>
            <p:ph type="title"/>
          </p:nvPr>
        </p:nvSpPr>
        <p:spPr>
          <a:xfrm>
            <a:off x="468313" y="457200"/>
            <a:ext cx="8207375" cy="962025"/>
          </a:xfrm>
        </p:spPr>
        <p:txBody>
          <a:bodyPr/>
          <a:lstStyle/>
          <a:p>
            <a:pPr eaLnBrk="1" fontAlgn="auto" hangingPunct="1">
              <a:spcAft>
                <a:spcPts val="0"/>
              </a:spcAft>
              <a:defRPr/>
            </a:pPr>
            <a:r>
              <a:rPr lang="en-GB" b="0" dirty="0">
                <a:solidFill>
                  <a:srgbClr val="4F6681"/>
                </a:solidFill>
                <a:latin typeface="Twinkl SemiBold" pitchFamily="2" charset="0"/>
              </a:rPr>
              <a:t>Conservative boundaries</a:t>
            </a:r>
          </a:p>
        </p:txBody>
      </p:sp>
      <p:grpSp>
        <p:nvGrpSpPr>
          <p:cNvPr id="4" name="Group 3"/>
          <p:cNvGrpSpPr/>
          <p:nvPr/>
        </p:nvGrpSpPr>
        <p:grpSpPr>
          <a:xfrm>
            <a:off x="242060" y="1332478"/>
            <a:ext cx="4329940" cy="1188085"/>
            <a:chOff x="242060" y="1332478"/>
            <a:chExt cx="4329940" cy="1188085"/>
          </a:xfrm>
        </p:grpSpPr>
        <p:sp>
          <p:nvSpPr>
            <p:cNvPr id="5" name="Right Triangle 4"/>
            <p:cNvSpPr/>
            <p:nvPr/>
          </p:nvSpPr>
          <p:spPr>
            <a:xfrm rot="2700000">
              <a:off x="304952" y="1332478"/>
              <a:ext cx="303670" cy="303669"/>
            </a:xfrm>
            <a:prstGeom prst="rtTriangle">
              <a:avLst/>
            </a:prstGeom>
            <a:solidFill>
              <a:srgbClr val="7E9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242060" y="1484313"/>
              <a:ext cx="4329940" cy="1036250"/>
            </a:xfrm>
            <a:prstGeom prst="rect">
              <a:avLst/>
            </a:prstGeom>
            <a:solidFill>
              <a:srgbClr val="9AB2C7"/>
            </a:solidFill>
            <a:ln>
              <a:noFill/>
            </a:ln>
          </p:spPr>
          <p:style>
            <a:lnRef idx="2">
              <a:schemeClr val="accent1">
                <a:shade val="50000"/>
              </a:schemeClr>
            </a:lnRef>
            <a:fillRef idx="1">
              <a:schemeClr val="accent1"/>
            </a:fillRef>
            <a:effectRef idx="0">
              <a:schemeClr val="accent1"/>
            </a:effectRef>
            <a:fontRef idx="minor">
              <a:schemeClr val="lt1"/>
            </a:fontRef>
          </p:style>
          <p:txBody>
            <a:bodyPr lIns="468000" rtlCol="0" anchor="ctr"/>
            <a:lstStyle/>
            <a:p>
              <a:r>
                <a:rPr lang="en-GB" sz="2000" dirty="0"/>
                <a:t>At conservative boundaries, the plates slide past each other.</a:t>
              </a:r>
            </a:p>
          </p:txBody>
        </p:sp>
      </p:gr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20533" y="3228974"/>
            <a:ext cx="4304329" cy="2900363"/>
          </a:xfrm>
          <a:prstGeom prst="rect">
            <a:avLst/>
          </a:prstGeom>
        </p:spPr>
      </p:pic>
    </p:spTree>
    <p:extLst>
      <p:ext uri="{BB962C8B-B14F-4D97-AF65-F5344CB8AC3E}">
        <p14:creationId xmlns:p14="http://schemas.microsoft.com/office/powerpoint/2010/main" val="2708181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479425" y="1011885"/>
            <a:ext cx="8196263" cy="1787525"/>
          </a:xfrm>
          <a:prstGeom prst="roundRect">
            <a:avLst>
              <a:gd name="adj" fmla="val 0"/>
            </a:avLst>
          </a:prstGeom>
          <a:solidFill>
            <a:srgbClr val="FFF9E7">
              <a:alpha val="95000"/>
            </a:srgbClr>
          </a:solidFill>
          <a:ln w="254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sz="1350" dirty="0">
                <a:latin typeface="Twinkl Light" pitchFamily="2" charset="0"/>
              </a:rPr>
              <a:t> </a:t>
            </a:r>
          </a:p>
        </p:txBody>
      </p:sp>
      <p:sp>
        <p:nvSpPr>
          <p:cNvPr id="7" name="Rounded Rectangle 6"/>
          <p:cNvSpPr/>
          <p:nvPr/>
        </p:nvSpPr>
        <p:spPr bwMode="auto">
          <a:xfrm>
            <a:off x="479425" y="3089923"/>
            <a:ext cx="8196263" cy="2229500"/>
          </a:xfrm>
          <a:prstGeom prst="roundRect">
            <a:avLst>
              <a:gd name="adj" fmla="val 0"/>
            </a:avLst>
          </a:prstGeom>
          <a:solidFill>
            <a:srgbClr val="FFF9E7">
              <a:alpha val="95000"/>
            </a:srgbClr>
          </a:solidFill>
          <a:ln w="254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sz="1350" dirty="0">
                <a:latin typeface="Twinkl Light" pitchFamily="2" charset="0"/>
              </a:rPr>
              <a:t> </a:t>
            </a:r>
          </a:p>
        </p:txBody>
      </p:sp>
      <p:sp>
        <p:nvSpPr>
          <p:cNvPr id="9218" name="Content Placeholder 15"/>
          <p:cNvSpPr txBox="1">
            <a:spLocks/>
          </p:cNvSpPr>
          <p:nvPr/>
        </p:nvSpPr>
        <p:spPr bwMode="auto">
          <a:xfrm>
            <a:off x="951248" y="3850224"/>
            <a:ext cx="7254075" cy="119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72000" rIns="144000" bIns="72000"/>
          <a:lstStyle>
            <a:lvl1pPr marL="228600" indent="-228600">
              <a:defRPr>
                <a:solidFill>
                  <a:schemeClr val="tx1"/>
                </a:solidFill>
                <a:latin typeface="Clear Sans Light" panose="020B0303030202020304" pitchFamily="34" charset="0"/>
                <a:cs typeface="Arial" panose="020B0604020202020204" pitchFamily="34" charset="0"/>
              </a:defRPr>
            </a:lvl1pPr>
            <a:lvl2pPr marL="685800" indent="-228600">
              <a:defRPr>
                <a:solidFill>
                  <a:schemeClr val="tx1"/>
                </a:solidFill>
                <a:latin typeface="Clear Sans Light" panose="020B0303030202020304" pitchFamily="34" charset="0"/>
                <a:cs typeface="Arial" panose="020B0604020202020204" pitchFamily="34" charset="0"/>
              </a:defRPr>
            </a:lvl2pPr>
            <a:lvl3pPr marL="1143000" indent="-228600">
              <a:defRPr>
                <a:solidFill>
                  <a:schemeClr val="tx1"/>
                </a:solidFill>
                <a:latin typeface="Clear Sans Light" panose="020B0303030202020304" pitchFamily="34" charset="0"/>
                <a:cs typeface="Arial" panose="020B0604020202020204" pitchFamily="34" charset="0"/>
              </a:defRPr>
            </a:lvl3pPr>
            <a:lvl4pPr marL="1600200" indent="-228600">
              <a:defRPr>
                <a:solidFill>
                  <a:schemeClr val="tx1"/>
                </a:solidFill>
                <a:latin typeface="Clear Sans Light" panose="020B0303030202020304" pitchFamily="34" charset="0"/>
                <a:cs typeface="Arial" panose="020B0604020202020204" pitchFamily="34" charset="0"/>
              </a:defRPr>
            </a:lvl4pPr>
            <a:lvl5pPr marL="2057400" indent="-228600">
              <a:defRPr>
                <a:solidFill>
                  <a:schemeClr val="tx1"/>
                </a:solidFill>
                <a:latin typeface="Clear Sans Light" panose="020B03030302020203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lear Sans Light" panose="020B03030302020203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lear Sans Light" panose="020B03030302020203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lear Sans Light" panose="020B03030302020203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lear Sans Light" panose="020B0303030202020304" pitchFamily="34" charset="0"/>
                <a:cs typeface="Arial" panose="020B0604020202020204" pitchFamily="34" charset="0"/>
              </a:defRPr>
            </a:lvl9pPr>
          </a:lstStyle>
          <a:p>
            <a:pPr eaLnBrk="1" hangingPunct="1">
              <a:spcBef>
                <a:spcPts val="1000"/>
              </a:spcBef>
              <a:buFont typeface="Arial" panose="020B0604020202020204" pitchFamily="34" charset="0"/>
              <a:buChar char="•"/>
            </a:pPr>
            <a:r>
              <a:rPr lang="en-GB" altLang="en-US" sz="2000" dirty="0">
                <a:solidFill>
                  <a:srgbClr val="1C1C1C"/>
                </a:solidFill>
                <a:latin typeface="Twinkl Light" pitchFamily="2" charset="0"/>
              </a:rPr>
              <a:t>To understand why the tectonic plates are moving.</a:t>
            </a:r>
          </a:p>
          <a:p>
            <a:pPr eaLnBrk="1" hangingPunct="1">
              <a:spcBef>
                <a:spcPts val="1000"/>
              </a:spcBef>
              <a:buFont typeface="Arial" panose="020B0604020202020204" pitchFamily="34" charset="0"/>
              <a:buChar char="•"/>
            </a:pPr>
            <a:r>
              <a:rPr lang="en-GB" altLang="en-US" sz="2000" dirty="0">
                <a:solidFill>
                  <a:srgbClr val="1C1C1C"/>
                </a:solidFill>
                <a:latin typeface="Twinkl Light" pitchFamily="2" charset="0"/>
              </a:rPr>
              <a:t>To be able to explain the differences between </a:t>
            </a:r>
            <a:br>
              <a:rPr lang="en-GB" altLang="en-US" sz="2000" dirty="0">
                <a:solidFill>
                  <a:srgbClr val="1C1C1C"/>
                </a:solidFill>
                <a:latin typeface="Twinkl Light" pitchFamily="2" charset="0"/>
              </a:rPr>
            </a:br>
            <a:r>
              <a:rPr lang="en-GB" altLang="en-US" sz="2000" dirty="0">
                <a:solidFill>
                  <a:srgbClr val="1C1C1C"/>
                </a:solidFill>
                <a:latin typeface="Twinkl Light" pitchFamily="2" charset="0"/>
              </a:rPr>
              <a:t>plate boundaries.</a:t>
            </a:r>
          </a:p>
        </p:txBody>
      </p:sp>
      <p:sp>
        <p:nvSpPr>
          <p:cNvPr id="9219" name="Content Placeholder 15"/>
          <p:cNvSpPr txBox="1">
            <a:spLocks/>
          </p:cNvSpPr>
          <p:nvPr/>
        </p:nvSpPr>
        <p:spPr bwMode="auto">
          <a:xfrm>
            <a:off x="684211" y="1942931"/>
            <a:ext cx="7775575" cy="36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72000" rIns="144000" bIns="72000"/>
          <a:lstStyle>
            <a:lvl1pPr>
              <a:defRPr>
                <a:solidFill>
                  <a:schemeClr val="tx1"/>
                </a:solidFill>
                <a:latin typeface="Clear Sans Light" panose="020B0303030202020304" pitchFamily="34" charset="0"/>
                <a:cs typeface="Arial" panose="020B0604020202020204" pitchFamily="34" charset="0"/>
              </a:defRPr>
            </a:lvl1pPr>
            <a:lvl2pPr marL="685800" indent="-228600">
              <a:defRPr>
                <a:solidFill>
                  <a:schemeClr val="tx1"/>
                </a:solidFill>
                <a:latin typeface="Clear Sans Light" panose="020B0303030202020304" pitchFamily="34" charset="0"/>
                <a:cs typeface="Arial" panose="020B0604020202020204" pitchFamily="34" charset="0"/>
              </a:defRPr>
            </a:lvl2pPr>
            <a:lvl3pPr marL="1143000" indent="-228600">
              <a:defRPr>
                <a:solidFill>
                  <a:schemeClr val="tx1"/>
                </a:solidFill>
                <a:latin typeface="Clear Sans Light" panose="020B0303030202020304" pitchFamily="34" charset="0"/>
                <a:cs typeface="Arial" panose="020B0604020202020204" pitchFamily="34" charset="0"/>
              </a:defRPr>
            </a:lvl3pPr>
            <a:lvl4pPr marL="1600200" indent="-228600">
              <a:defRPr>
                <a:solidFill>
                  <a:schemeClr val="tx1"/>
                </a:solidFill>
                <a:latin typeface="Clear Sans Light" panose="020B0303030202020304" pitchFamily="34" charset="0"/>
                <a:cs typeface="Arial" panose="020B0604020202020204" pitchFamily="34" charset="0"/>
              </a:defRPr>
            </a:lvl4pPr>
            <a:lvl5pPr marL="2057400" indent="-228600">
              <a:defRPr>
                <a:solidFill>
                  <a:schemeClr val="tx1"/>
                </a:solidFill>
                <a:latin typeface="Clear Sans Light" panose="020B03030302020203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lear Sans Light" panose="020B03030302020203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lear Sans Light" panose="020B03030302020203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lear Sans Light" panose="020B03030302020203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lear Sans Light" panose="020B0303030202020304" pitchFamily="34" charset="0"/>
                <a:cs typeface="Arial" panose="020B0604020202020204" pitchFamily="34" charset="0"/>
              </a:defRPr>
            </a:lvl9pPr>
          </a:lstStyle>
          <a:p>
            <a:pPr algn="ctr" eaLnBrk="1" hangingPunct="1">
              <a:lnSpc>
                <a:spcPct val="90000"/>
              </a:lnSpc>
              <a:spcBef>
                <a:spcPts val="1000"/>
              </a:spcBef>
              <a:buFont typeface="Arial" panose="020B0604020202020204" pitchFamily="34" charset="0"/>
              <a:buNone/>
            </a:pPr>
            <a:r>
              <a:rPr lang="en-GB" altLang="en-US" sz="2000" dirty="0">
                <a:solidFill>
                  <a:srgbClr val="1C1C1C"/>
                </a:solidFill>
                <a:latin typeface="Twinkl Light" pitchFamily="2" charset="0"/>
              </a:rPr>
              <a:t>To understand what happens at plate boundaries.</a:t>
            </a:r>
          </a:p>
        </p:txBody>
      </p:sp>
      <p:sp>
        <p:nvSpPr>
          <p:cNvPr id="11" name="Content Placeholder 15"/>
          <p:cNvSpPr txBox="1">
            <a:spLocks/>
          </p:cNvSpPr>
          <p:nvPr/>
        </p:nvSpPr>
        <p:spPr>
          <a:xfrm>
            <a:off x="479425" y="1011885"/>
            <a:ext cx="8196263" cy="696912"/>
          </a:xfrm>
          <a:prstGeom prst="rect">
            <a:avLst/>
          </a:prstGeom>
          <a:noFill/>
          <a:ln w="25400">
            <a:noFill/>
          </a:ln>
        </p:spPr>
        <p:txBody>
          <a:bodyPr lIns="252000" tIns="216000" rIns="252000" bIns="180000"/>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1C1C1C"/>
                </a:solidFill>
                <a:latin typeface="Sassoon Infant Rg" panose="02000503030000020003" pitchFamily="50" charset="0"/>
                <a:ea typeface="Sassoon Infant Rg" panose="02000503030000020003" pitchFamily="50"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1C1C1C"/>
                </a:solidFill>
                <a:latin typeface="Sassoon Infant Rg" panose="02000503030000020003" pitchFamily="50" charset="0"/>
                <a:ea typeface="Sassoon Infant Rg" panose="02000503030000020003" pitchFamily="50"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Font typeface="Arial" panose="020B0604020202020204" pitchFamily="34" charset="0"/>
              <a:buNone/>
              <a:defRPr/>
            </a:pPr>
            <a:r>
              <a:rPr lang="en-GB" sz="3600" dirty="0">
                <a:solidFill>
                  <a:schemeClr val="accent4"/>
                </a:solidFill>
                <a:latin typeface="Twinkl SemiBold" pitchFamily="2" charset="0"/>
              </a:rPr>
              <a:t>Lesson Objective</a:t>
            </a:r>
          </a:p>
        </p:txBody>
      </p:sp>
      <p:sp>
        <p:nvSpPr>
          <p:cNvPr id="12" name="Content Placeholder 15"/>
          <p:cNvSpPr txBox="1">
            <a:spLocks/>
          </p:cNvSpPr>
          <p:nvPr/>
        </p:nvSpPr>
        <p:spPr>
          <a:xfrm>
            <a:off x="479425" y="3072460"/>
            <a:ext cx="8196263" cy="698500"/>
          </a:xfrm>
          <a:prstGeom prst="rect">
            <a:avLst/>
          </a:prstGeom>
          <a:noFill/>
          <a:ln w="25400">
            <a:noFill/>
          </a:ln>
        </p:spPr>
        <p:txBody>
          <a:bodyPr lIns="252000" tIns="216000" rIns="252000" bIns="180000"/>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1C1C1C"/>
                </a:solidFill>
                <a:latin typeface="Sassoon Infant Rg" panose="02000503030000020003" pitchFamily="50" charset="0"/>
                <a:ea typeface="Sassoon Infant Rg" panose="02000503030000020003" pitchFamily="50"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1C1C1C"/>
                </a:solidFill>
                <a:latin typeface="Sassoon Infant Rg" panose="02000503030000020003" pitchFamily="50" charset="0"/>
                <a:ea typeface="Sassoon Infant Rg" panose="02000503030000020003" pitchFamily="50"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Font typeface="Arial" panose="020B0604020202020204" pitchFamily="34" charset="0"/>
              <a:buNone/>
              <a:defRPr/>
            </a:pPr>
            <a:r>
              <a:rPr lang="en-GB" sz="3600" dirty="0">
                <a:solidFill>
                  <a:schemeClr val="accent4"/>
                </a:solidFill>
                <a:latin typeface="Twinkl SemiBold" pitchFamily="2" charset="0"/>
              </a:rPr>
              <a:t>Success Criteria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468314" y="1323975"/>
            <a:ext cx="4951412" cy="5092700"/>
          </a:xfrm>
          <a:prstGeom prst="roundRect">
            <a:avLst>
              <a:gd name="adj" fmla="val 0"/>
            </a:avLst>
          </a:prstGeom>
        </p:spPr>
        <p:txBody>
          <a:bodyPr lIns="252000" tIns="144000" rIns="252000" bIns="144000">
            <a:normAutofit/>
          </a:bodyPr>
          <a:lstStyle/>
          <a:p>
            <a:pPr marL="0" indent="0" eaLnBrk="1" fontAlgn="auto" hangingPunct="1">
              <a:lnSpc>
                <a:spcPct val="100000"/>
              </a:lnSpc>
              <a:spcAft>
                <a:spcPts val="0"/>
              </a:spcAft>
              <a:buNone/>
              <a:defRPr/>
            </a:pPr>
            <a:r>
              <a:rPr lang="en-GB" sz="2000" dirty="0">
                <a:latin typeface="+mn-lt"/>
                <a:cs typeface="+mn-cs"/>
              </a:rPr>
              <a:t>Make a sketch to show what happens at a conservative boundary. Add labels to your sketch and write two sentences below to explain what happens.</a:t>
            </a:r>
          </a:p>
        </p:txBody>
      </p:sp>
      <p:sp>
        <p:nvSpPr>
          <p:cNvPr id="3" name="Title 2"/>
          <p:cNvSpPr>
            <a:spLocks noGrp="1"/>
          </p:cNvSpPr>
          <p:nvPr>
            <p:ph type="title"/>
          </p:nvPr>
        </p:nvSpPr>
        <p:spPr>
          <a:xfrm>
            <a:off x="468313" y="457200"/>
            <a:ext cx="8207375" cy="962025"/>
          </a:xfrm>
        </p:spPr>
        <p:txBody>
          <a:bodyPr/>
          <a:lstStyle/>
          <a:p>
            <a:pPr eaLnBrk="1" fontAlgn="auto" hangingPunct="1">
              <a:spcAft>
                <a:spcPts val="0"/>
              </a:spcAft>
              <a:defRPr/>
            </a:pPr>
            <a:r>
              <a:rPr lang="en-GB" b="0" dirty="0">
                <a:solidFill>
                  <a:srgbClr val="4F6681"/>
                </a:solidFill>
                <a:latin typeface="Twinkl SemiBold" pitchFamily="2" charset="0"/>
              </a:rPr>
              <a:t>In Your Books…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9138" y="3238500"/>
            <a:ext cx="4290194" cy="2890838"/>
          </a:xfrm>
          <a:prstGeom prst="rect">
            <a:avLst/>
          </a:prstGeom>
        </p:spPr>
      </p:pic>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a:xfrm>
            <a:off x="5233988" y="2515169"/>
            <a:ext cx="3757079" cy="4342831"/>
          </a:xfrm>
          <a:prstGeom prst="rect">
            <a:avLst/>
          </a:prstGeom>
        </p:spPr>
      </p:pic>
    </p:spTree>
    <p:extLst>
      <p:ext uri="{BB962C8B-B14F-4D97-AF65-F5344CB8AC3E}">
        <p14:creationId xmlns:p14="http://schemas.microsoft.com/office/powerpoint/2010/main" val="911629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468313" y="1323975"/>
            <a:ext cx="4208462" cy="5092700"/>
          </a:xfrm>
          <a:prstGeom prst="roundRect">
            <a:avLst>
              <a:gd name="adj" fmla="val 0"/>
            </a:avLst>
          </a:prstGeom>
        </p:spPr>
        <p:txBody>
          <a:bodyPr lIns="252000" tIns="144000" rIns="252000" bIns="144000">
            <a:normAutofit/>
          </a:bodyPr>
          <a:lstStyle/>
          <a:p>
            <a:pPr marL="0" indent="0" eaLnBrk="1" fontAlgn="auto" hangingPunct="1">
              <a:lnSpc>
                <a:spcPct val="100000"/>
              </a:lnSpc>
              <a:spcAft>
                <a:spcPts val="0"/>
              </a:spcAft>
              <a:buNone/>
              <a:defRPr/>
            </a:pPr>
            <a:r>
              <a:rPr lang="en-GB" dirty="0">
                <a:latin typeface="+mj-lt"/>
                <a:cs typeface="+mn-cs"/>
              </a:rPr>
              <a:t>Can you sort the 12 cards about plate boundaries into three groups – one for convergent, one for divergent and one </a:t>
            </a:r>
            <a:br>
              <a:rPr lang="en-GB" dirty="0">
                <a:latin typeface="+mj-lt"/>
                <a:cs typeface="+mn-cs"/>
              </a:rPr>
            </a:br>
            <a:r>
              <a:rPr lang="en-GB" dirty="0">
                <a:latin typeface="+mj-lt"/>
                <a:cs typeface="+mn-cs"/>
              </a:rPr>
              <a:t>for conservative?</a:t>
            </a:r>
          </a:p>
        </p:txBody>
      </p:sp>
      <p:sp>
        <p:nvSpPr>
          <p:cNvPr id="3" name="Title 2"/>
          <p:cNvSpPr>
            <a:spLocks noGrp="1"/>
          </p:cNvSpPr>
          <p:nvPr>
            <p:ph type="title"/>
          </p:nvPr>
        </p:nvSpPr>
        <p:spPr>
          <a:xfrm>
            <a:off x="468313" y="457200"/>
            <a:ext cx="8207375" cy="962025"/>
          </a:xfrm>
        </p:spPr>
        <p:txBody>
          <a:bodyPr/>
          <a:lstStyle/>
          <a:p>
            <a:pPr eaLnBrk="1" fontAlgn="auto" hangingPunct="1">
              <a:spcAft>
                <a:spcPts val="0"/>
              </a:spcAft>
              <a:defRPr/>
            </a:pPr>
            <a:r>
              <a:rPr lang="en-GB" b="0" dirty="0">
                <a:solidFill>
                  <a:srgbClr val="4F6681"/>
                </a:solidFill>
                <a:latin typeface="Twinkl SemiBold" pitchFamily="2" charset="0"/>
              </a:rPr>
              <a:t>Tectonic Boundary Card Sort</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b="7470"/>
          <a:stretch/>
        </p:blipFill>
        <p:spPr>
          <a:xfrm>
            <a:off x="4578769" y="1843088"/>
            <a:ext cx="3846094" cy="5033962"/>
          </a:xfrm>
          <a:prstGeom prst="rect">
            <a:avLst/>
          </a:prstGeom>
          <a:effectLst>
            <a:outerShdw blurRad="50800" sx="101000" sy="101000" algn="ctr" rotWithShape="0">
              <a:prstClr val="black">
                <a:alpha val="20000"/>
              </a:prstClr>
            </a:outerShdw>
          </a:effectLst>
        </p:spPr>
      </p:pic>
    </p:spTree>
    <p:extLst>
      <p:ext uri="{BB962C8B-B14F-4D97-AF65-F5344CB8AC3E}">
        <p14:creationId xmlns:p14="http://schemas.microsoft.com/office/powerpoint/2010/main" val="1733063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468313" y="2790825"/>
            <a:ext cx="4050643" cy="1171575"/>
          </a:xfrm>
          <a:prstGeom prst="roundRect">
            <a:avLst>
              <a:gd name="adj" fmla="val 0"/>
            </a:avLst>
          </a:prstGeom>
        </p:spPr>
        <p:txBody>
          <a:bodyPr lIns="252000" tIns="144000" rIns="252000" bIns="144000">
            <a:normAutofit/>
          </a:bodyPr>
          <a:lstStyle/>
          <a:p>
            <a:pPr marL="0" indent="0" eaLnBrk="1" fontAlgn="auto" hangingPunct="1">
              <a:lnSpc>
                <a:spcPct val="100000"/>
              </a:lnSpc>
              <a:spcAft>
                <a:spcPts val="0"/>
              </a:spcAft>
              <a:buNone/>
              <a:defRPr/>
            </a:pPr>
            <a:r>
              <a:rPr lang="en-GB" dirty="0">
                <a:latin typeface="+mn-lt"/>
                <a:cs typeface="+mn-cs"/>
              </a:rPr>
              <a:t>They move extremely slowly. Over millions of years, they force the </a:t>
            </a:r>
            <a:br>
              <a:rPr lang="en-GB" dirty="0">
                <a:latin typeface="+mn-lt"/>
                <a:cs typeface="+mn-cs"/>
              </a:rPr>
            </a:br>
            <a:r>
              <a:rPr lang="en-GB" dirty="0">
                <a:latin typeface="+mn-lt"/>
                <a:cs typeface="+mn-cs"/>
              </a:rPr>
              <a:t>crust upwards.</a:t>
            </a:r>
          </a:p>
        </p:txBody>
      </p:sp>
      <p:sp>
        <p:nvSpPr>
          <p:cNvPr id="3" name="Title 2"/>
          <p:cNvSpPr>
            <a:spLocks noGrp="1"/>
          </p:cNvSpPr>
          <p:nvPr>
            <p:ph type="title"/>
          </p:nvPr>
        </p:nvSpPr>
        <p:spPr>
          <a:xfrm>
            <a:off x="468313" y="457200"/>
            <a:ext cx="8207375" cy="962025"/>
          </a:xfrm>
        </p:spPr>
        <p:txBody>
          <a:bodyPr/>
          <a:lstStyle/>
          <a:p>
            <a:pPr eaLnBrk="1" fontAlgn="auto" hangingPunct="1">
              <a:spcAft>
                <a:spcPts val="0"/>
              </a:spcAft>
              <a:defRPr/>
            </a:pPr>
            <a:r>
              <a:rPr lang="en-GB" b="0" dirty="0">
                <a:solidFill>
                  <a:srgbClr val="4F6681"/>
                </a:solidFill>
                <a:latin typeface="Twinkl SemiBold" pitchFamily="2" charset="0"/>
              </a:rPr>
              <a:t>Collision Boundaries</a:t>
            </a:r>
          </a:p>
        </p:txBody>
      </p:sp>
      <p:grpSp>
        <p:nvGrpSpPr>
          <p:cNvPr id="4" name="Group 3"/>
          <p:cNvGrpSpPr/>
          <p:nvPr/>
        </p:nvGrpSpPr>
        <p:grpSpPr>
          <a:xfrm>
            <a:off x="242060" y="1332478"/>
            <a:ext cx="3758440" cy="1420247"/>
            <a:chOff x="242060" y="1332478"/>
            <a:chExt cx="3758440" cy="1420247"/>
          </a:xfrm>
        </p:grpSpPr>
        <p:sp>
          <p:nvSpPr>
            <p:cNvPr id="5" name="Right Triangle 4"/>
            <p:cNvSpPr/>
            <p:nvPr/>
          </p:nvSpPr>
          <p:spPr>
            <a:xfrm rot="2700000">
              <a:off x="304952" y="1332478"/>
              <a:ext cx="303670" cy="303669"/>
            </a:xfrm>
            <a:prstGeom prst="rtTriangle">
              <a:avLst/>
            </a:prstGeom>
            <a:solidFill>
              <a:srgbClr val="546C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242060" y="1484313"/>
              <a:ext cx="3758440" cy="1268412"/>
            </a:xfrm>
            <a:prstGeom prst="rect">
              <a:avLst/>
            </a:prstGeom>
            <a:solidFill>
              <a:srgbClr val="678676"/>
            </a:solidFill>
            <a:ln>
              <a:noFill/>
            </a:ln>
          </p:spPr>
          <p:style>
            <a:lnRef idx="2">
              <a:schemeClr val="accent1">
                <a:shade val="50000"/>
              </a:schemeClr>
            </a:lnRef>
            <a:fillRef idx="1">
              <a:schemeClr val="accent1"/>
            </a:fillRef>
            <a:effectRef idx="0">
              <a:schemeClr val="accent1"/>
            </a:effectRef>
            <a:fontRef idx="minor">
              <a:schemeClr val="lt1"/>
            </a:fontRef>
          </p:style>
          <p:txBody>
            <a:bodyPr lIns="468000" rIns="252000" rtlCol="0" anchor="ctr"/>
            <a:lstStyle/>
            <a:p>
              <a:r>
                <a:rPr lang="en-GB" dirty="0">
                  <a:latin typeface="+mj-lt"/>
                </a:rPr>
                <a:t>At a collision boundary, two continental plates move towards each other.</a:t>
              </a:r>
            </a:p>
          </p:txBody>
        </p:sp>
      </p:grpSp>
      <p:grpSp>
        <p:nvGrpSpPr>
          <p:cNvPr id="7" name="Group 6"/>
          <p:cNvGrpSpPr/>
          <p:nvPr/>
        </p:nvGrpSpPr>
        <p:grpSpPr>
          <a:xfrm>
            <a:off x="4581526" y="1331818"/>
            <a:ext cx="4329940" cy="1420908"/>
            <a:chOff x="242060" y="1332478"/>
            <a:chExt cx="4329940" cy="1496447"/>
          </a:xfrm>
        </p:grpSpPr>
        <p:sp>
          <p:nvSpPr>
            <p:cNvPr id="8" name="Right Triangle 7"/>
            <p:cNvSpPr/>
            <p:nvPr/>
          </p:nvSpPr>
          <p:spPr>
            <a:xfrm rot="13500000">
              <a:off x="4205439" y="1332478"/>
              <a:ext cx="303670" cy="303669"/>
            </a:xfrm>
            <a:prstGeom prst="rtTriangle">
              <a:avLst/>
            </a:prstGeom>
            <a:solidFill>
              <a:srgbClr val="6E7E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242060" y="1484312"/>
              <a:ext cx="4329940" cy="1344613"/>
            </a:xfrm>
            <a:prstGeom prst="rect">
              <a:avLst/>
            </a:prstGeom>
            <a:solidFill>
              <a:srgbClr val="859959"/>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504000" rtlCol="0" anchor="ctr"/>
            <a:lstStyle/>
            <a:p>
              <a:pPr algn="r"/>
              <a:r>
                <a:rPr lang="en-GB" sz="1600" dirty="0"/>
                <a:t>If the two plates get caught on each other, pressure can build up. When the plates snap past each other, it causes a </a:t>
              </a:r>
              <a:br>
                <a:rPr lang="en-GB" sz="1600" dirty="0"/>
              </a:br>
              <a:r>
                <a:rPr lang="en-GB" sz="1600" dirty="0"/>
                <a:t>powerful earthquake.</a:t>
              </a:r>
            </a:p>
          </p:txBody>
        </p:sp>
      </p:gr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04094" y="3105151"/>
            <a:ext cx="4820769" cy="3016250"/>
          </a:xfrm>
          <a:prstGeom prst="rect">
            <a:avLst/>
          </a:prstGeom>
        </p:spPr>
      </p:pic>
      <p:sp>
        <p:nvSpPr>
          <p:cNvPr id="12" name="Content Placeholder 1"/>
          <p:cNvSpPr>
            <a:spLocks noGrp="1"/>
          </p:cNvSpPr>
          <p:nvPr>
            <p:ph idx="4294967295"/>
          </p:nvPr>
        </p:nvSpPr>
        <p:spPr>
          <a:xfrm>
            <a:off x="473076" y="3777836"/>
            <a:ext cx="3379786" cy="1279940"/>
          </a:xfrm>
          <a:prstGeom prst="roundRect">
            <a:avLst>
              <a:gd name="adj" fmla="val 0"/>
            </a:avLst>
          </a:prstGeom>
        </p:spPr>
        <p:txBody>
          <a:bodyPr lIns="252000" tIns="144000" rIns="252000" bIns="144000">
            <a:normAutofit/>
          </a:bodyPr>
          <a:lstStyle/>
          <a:p>
            <a:pPr marL="0" indent="0" eaLnBrk="1" fontAlgn="auto" hangingPunct="1">
              <a:lnSpc>
                <a:spcPct val="100000"/>
              </a:lnSpc>
              <a:spcAft>
                <a:spcPts val="0"/>
              </a:spcAft>
              <a:buNone/>
              <a:defRPr/>
            </a:pPr>
            <a:r>
              <a:rPr lang="en-GB" dirty="0">
                <a:latin typeface="+mn-lt"/>
                <a:cs typeface="+mn-cs"/>
              </a:rPr>
              <a:t>This is how mountain ranges such as the Himalayas form.</a:t>
            </a:r>
          </a:p>
        </p:txBody>
      </p:sp>
    </p:spTree>
    <p:extLst>
      <p:ext uri="{BB962C8B-B14F-4D97-AF65-F5344CB8AC3E}">
        <p14:creationId xmlns:p14="http://schemas.microsoft.com/office/powerpoint/2010/main" val="2070236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8313" y="457200"/>
            <a:ext cx="8207375" cy="962025"/>
          </a:xfrm>
        </p:spPr>
        <p:txBody>
          <a:bodyPr/>
          <a:lstStyle/>
          <a:p>
            <a:pPr eaLnBrk="1" fontAlgn="auto" hangingPunct="1">
              <a:spcAft>
                <a:spcPts val="0"/>
              </a:spcAft>
              <a:defRPr/>
            </a:pPr>
            <a:r>
              <a:rPr lang="en-GB" b="0" dirty="0">
                <a:solidFill>
                  <a:srgbClr val="4F6681"/>
                </a:solidFill>
                <a:latin typeface="Twinkl SemiBold" pitchFamily="2" charset="0"/>
              </a:rPr>
              <a:t>The Himalayan Mountains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3451" y="1602953"/>
            <a:ext cx="7289006" cy="44025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contourClr>
              <a:srgbClr val="FFFFFF"/>
            </a:contourClr>
          </a:sp3d>
        </p:spPr>
      </p:pic>
    </p:spTree>
    <p:extLst>
      <p:ext uri="{BB962C8B-B14F-4D97-AF65-F5344CB8AC3E}">
        <p14:creationId xmlns:p14="http://schemas.microsoft.com/office/powerpoint/2010/main" val="817612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4280019" y="1714500"/>
            <a:ext cx="1926431" cy="676275"/>
          </a:xfrm>
          <a:prstGeom prst="rect">
            <a:avLst/>
          </a:prstGeom>
          <a:solidFill>
            <a:srgbClr val="6983A3"/>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gn="ctr"/>
            <a:r>
              <a:rPr lang="en-GB" dirty="0">
                <a:latin typeface="+mj-lt"/>
              </a:rPr>
              <a:t>collision</a:t>
            </a:r>
          </a:p>
        </p:txBody>
      </p:sp>
      <p:sp>
        <p:nvSpPr>
          <p:cNvPr id="21" name="Rectangle 20"/>
          <p:cNvSpPr/>
          <p:nvPr/>
        </p:nvSpPr>
        <p:spPr>
          <a:xfrm>
            <a:off x="4280019" y="2550407"/>
            <a:ext cx="1926431" cy="676275"/>
          </a:xfrm>
          <a:prstGeom prst="rect">
            <a:avLst/>
          </a:prstGeom>
          <a:solidFill>
            <a:srgbClr val="ABBFD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gn="ctr"/>
            <a:r>
              <a:rPr lang="en-GB" dirty="0">
                <a:latin typeface="+mj-lt"/>
              </a:rPr>
              <a:t>conservative</a:t>
            </a:r>
          </a:p>
        </p:txBody>
      </p:sp>
      <p:sp>
        <p:nvSpPr>
          <p:cNvPr id="22" name="Rectangle 21"/>
          <p:cNvSpPr/>
          <p:nvPr/>
        </p:nvSpPr>
        <p:spPr>
          <a:xfrm>
            <a:off x="4280018" y="3383208"/>
            <a:ext cx="1926431" cy="676275"/>
          </a:xfrm>
          <a:prstGeom prst="rect">
            <a:avLst/>
          </a:prstGeom>
          <a:solidFill>
            <a:srgbClr val="829E8F"/>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gn="ctr"/>
            <a:r>
              <a:rPr lang="en-GB" dirty="0">
                <a:latin typeface="+mj-lt"/>
              </a:rPr>
              <a:t>divergent</a:t>
            </a:r>
          </a:p>
        </p:txBody>
      </p:sp>
      <p:sp>
        <p:nvSpPr>
          <p:cNvPr id="23" name="Rectangle 22"/>
          <p:cNvSpPr/>
          <p:nvPr/>
        </p:nvSpPr>
        <p:spPr>
          <a:xfrm>
            <a:off x="4280017" y="4216009"/>
            <a:ext cx="1926431" cy="784616"/>
          </a:xfrm>
          <a:prstGeom prst="rect">
            <a:avLst/>
          </a:prstGeom>
          <a:solidFill>
            <a:srgbClr val="A1B27C"/>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gn="ctr"/>
            <a:r>
              <a:rPr lang="en-GB" dirty="0">
                <a:latin typeface="+mj-lt"/>
              </a:rPr>
              <a:t>convergent</a:t>
            </a:r>
          </a:p>
        </p:txBody>
      </p:sp>
      <p:sp>
        <p:nvSpPr>
          <p:cNvPr id="27" name="Right Triangle 26"/>
          <p:cNvSpPr/>
          <p:nvPr/>
        </p:nvSpPr>
        <p:spPr>
          <a:xfrm rot="2700000">
            <a:off x="304254" y="4067411"/>
            <a:ext cx="300302" cy="300302"/>
          </a:xfrm>
          <a:prstGeom prst="rtTriangle">
            <a:avLst/>
          </a:prstGeom>
          <a:solidFill>
            <a:srgbClr val="708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p:cNvSpPr/>
          <p:nvPr/>
        </p:nvSpPr>
        <p:spPr>
          <a:xfrm rot="2700000">
            <a:off x="304254" y="3233057"/>
            <a:ext cx="300302" cy="300302"/>
          </a:xfrm>
          <a:prstGeom prst="rtTriangle">
            <a:avLst/>
          </a:prstGeom>
          <a:solidFill>
            <a:srgbClr val="5B75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ight Triangle 24"/>
          <p:cNvSpPr/>
          <p:nvPr/>
        </p:nvSpPr>
        <p:spPr>
          <a:xfrm rot="2700000">
            <a:off x="304254" y="2398703"/>
            <a:ext cx="300302" cy="300302"/>
          </a:xfrm>
          <a:prstGeom prst="rtTriangle">
            <a:avLst/>
          </a:prstGeom>
          <a:solidFill>
            <a:srgbClr val="7C9A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ight Triangle 23"/>
          <p:cNvSpPr/>
          <p:nvPr/>
        </p:nvSpPr>
        <p:spPr>
          <a:xfrm rot="2700000">
            <a:off x="304254" y="1564349"/>
            <a:ext cx="300302" cy="300302"/>
          </a:xfrm>
          <a:prstGeom prst="rtTriangle">
            <a:avLst/>
          </a:prstGeom>
          <a:solidFill>
            <a:srgbClr val="4D64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242060" y="1714500"/>
            <a:ext cx="3852862" cy="676275"/>
          </a:xfrm>
          <a:prstGeom prst="rect">
            <a:avLst/>
          </a:prstGeom>
          <a:solidFill>
            <a:srgbClr val="587290"/>
          </a:solidFill>
          <a:ln>
            <a:noFill/>
          </a:ln>
        </p:spPr>
        <p:style>
          <a:lnRef idx="2">
            <a:schemeClr val="accent1">
              <a:shade val="50000"/>
            </a:schemeClr>
          </a:lnRef>
          <a:fillRef idx="1">
            <a:schemeClr val="accent1"/>
          </a:fillRef>
          <a:effectRef idx="0">
            <a:schemeClr val="accent1"/>
          </a:effectRef>
          <a:fontRef idx="minor">
            <a:schemeClr val="lt1"/>
          </a:fontRef>
        </p:style>
        <p:txBody>
          <a:bodyPr lIns="468000" rtlCol="0" anchor="ctr"/>
          <a:lstStyle/>
          <a:p>
            <a:r>
              <a:rPr lang="en-GB" dirty="0"/>
              <a:t>It creates mountain ranges </a:t>
            </a:r>
          </a:p>
        </p:txBody>
      </p:sp>
      <p:sp>
        <p:nvSpPr>
          <p:cNvPr id="3" name="Title 2"/>
          <p:cNvSpPr>
            <a:spLocks noGrp="1"/>
          </p:cNvSpPr>
          <p:nvPr>
            <p:ph type="title"/>
          </p:nvPr>
        </p:nvSpPr>
        <p:spPr>
          <a:xfrm>
            <a:off x="468313" y="581025"/>
            <a:ext cx="8207375" cy="838200"/>
          </a:xfrm>
        </p:spPr>
        <p:txBody>
          <a:bodyPr/>
          <a:lstStyle/>
          <a:p>
            <a:pPr eaLnBrk="1" fontAlgn="auto" hangingPunct="1">
              <a:spcAft>
                <a:spcPts val="0"/>
              </a:spcAft>
              <a:defRPr/>
            </a:pPr>
            <a:r>
              <a:rPr lang="en-GB" sz="3200" b="0" dirty="0">
                <a:solidFill>
                  <a:srgbClr val="4F6681"/>
                </a:solidFill>
                <a:latin typeface="Twinkl SemiBold" pitchFamily="2" charset="0"/>
              </a:rPr>
              <a:t>What is the name of the plate boundary?</a:t>
            </a:r>
          </a:p>
        </p:txBody>
      </p:sp>
      <p:sp>
        <p:nvSpPr>
          <p:cNvPr id="17" name="Rectangle 16"/>
          <p:cNvSpPr/>
          <p:nvPr/>
        </p:nvSpPr>
        <p:spPr>
          <a:xfrm>
            <a:off x="242060" y="2548856"/>
            <a:ext cx="3852862" cy="676275"/>
          </a:xfrm>
          <a:prstGeom prst="rect">
            <a:avLst/>
          </a:prstGeom>
          <a:solidFill>
            <a:srgbClr val="9AB2C7"/>
          </a:solidFill>
          <a:ln>
            <a:noFill/>
          </a:ln>
        </p:spPr>
        <p:style>
          <a:lnRef idx="2">
            <a:schemeClr val="accent1">
              <a:shade val="50000"/>
            </a:schemeClr>
          </a:lnRef>
          <a:fillRef idx="1">
            <a:schemeClr val="accent1"/>
          </a:fillRef>
          <a:effectRef idx="0">
            <a:schemeClr val="accent1"/>
          </a:effectRef>
          <a:fontRef idx="minor">
            <a:schemeClr val="lt1"/>
          </a:fontRef>
        </p:style>
        <p:txBody>
          <a:bodyPr lIns="468000" rtlCol="0" anchor="ctr"/>
          <a:lstStyle/>
          <a:p>
            <a:r>
              <a:rPr lang="en-GB" dirty="0"/>
              <a:t>The plates slide past each other</a:t>
            </a:r>
          </a:p>
        </p:txBody>
      </p:sp>
      <p:sp>
        <p:nvSpPr>
          <p:cNvPr id="18" name="Rectangle 17"/>
          <p:cNvSpPr/>
          <p:nvPr/>
        </p:nvSpPr>
        <p:spPr>
          <a:xfrm>
            <a:off x="242060" y="3383210"/>
            <a:ext cx="3852862" cy="676275"/>
          </a:xfrm>
          <a:prstGeom prst="rect">
            <a:avLst/>
          </a:prstGeom>
          <a:solidFill>
            <a:srgbClr val="678676"/>
          </a:solidFill>
          <a:ln>
            <a:noFill/>
          </a:ln>
        </p:spPr>
        <p:style>
          <a:lnRef idx="2">
            <a:schemeClr val="accent1">
              <a:shade val="50000"/>
            </a:schemeClr>
          </a:lnRef>
          <a:fillRef idx="1">
            <a:schemeClr val="accent1"/>
          </a:fillRef>
          <a:effectRef idx="0">
            <a:schemeClr val="accent1"/>
          </a:effectRef>
          <a:fontRef idx="minor">
            <a:schemeClr val="lt1"/>
          </a:fontRef>
        </p:style>
        <p:txBody>
          <a:bodyPr lIns="468000" rtlCol="0" anchor="ctr"/>
          <a:lstStyle/>
          <a:p>
            <a:r>
              <a:rPr lang="en-GB" dirty="0"/>
              <a:t>Islands are created here</a:t>
            </a:r>
          </a:p>
        </p:txBody>
      </p:sp>
      <p:sp>
        <p:nvSpPr>
          <p:cNvPr id="19" name="Rectangle 18"/>
          <p:cNvSpPr/>
          <p:nvPr/>
        </p:nvSpPr>
        <p:spPr>
          <a:xfrm>
            <a:off x="242060" y="4217563"/>
            <a:ext cx="3852862" cy="783062"/>
          </a:xfrm>
          <a:prstGeom prst="rect">
            <a:avLst/>
          </a:prstGeom>
          <a:solidFill>
            <a:srgbClr val="859959"/>
          </a:solidFill>
          <a:ln>
            <a:noFill/>
          </a:ln>
        </p:spPr>
        <p:style>
          <a:lnRef idx="2">
            <a:schemeClr val="accent1">
              <a:shade val="50000"/>
            </a:schemeClr>
          </a:lnRef>
          <a:fillRef idx="1">
            <a:schemeClr val="accent1"/>
          </a:fillRef>
          <a:effectRef idx="0">
            <a:schemeClr val="accent1"/>
          </a:effectRef>
          <a:fontRef idx="minor">
            <a:schemeClr val="lt1"/>
          </a:fontRef>
        </p:style>
        <p:txBody>
          <a:bodyPr lIns="468000" rtlCol="0" anchor="ctr"/>
          <a:lstStyle/>
          <a:p>
            <a:r>
              <a:rPr lang="en-GB" dirty="0"/>
              <a:t>It causes destructive volcanoes and earthquakes</a:t>
            </a:r>
          </a:p>
        </p:txBody>
      </p:sp>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73319" y="1714500"/>
            <a:ext cx="1556991" cy="6858000"/>
          </a:xfrm>
          <a:prstGeom prst="rect">
            <a:avLst/>
          </a:prstGeom>
        </p:spPr>
      </p:pic>
    </p:spTree>
    <p:extLst>
      <p:ext uri="{BB962C8B-B14F-4D97-AF65-F5344CB8AC3E}">
        <p14:creationId xmlns:p14="http://schemas.microsoft.com/office/powerpoint/2010/main" val="1548319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decel="10000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0-#ppt_w/2"/>
                                          </p:val>
                                        </p:tav>
                                        <p:tav tm="100000">
                                          <p:val>
                                            <p:strVal val="#ppt_x"/>
                                          </p:val>
                                        </p:tav>
                                      </p:tavLst>
                                    </p:anim>
                                    <p:anim calcmode="lin" valueType="num">
                                      <p:cBhvr additive="base">
                                        <p:cTn id="14"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decel="10000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0-#ppt_w/2"/>
                                          </p:val>
                                        </p:tav>
                                        <p:tav tm="100000">
                                          <p:val>
                                            <p:strVal val="#ppt_x"/>
                                          </p:val>
                                        </p:tav>
                                      </p:tavLst>
                                    </p:anim>
                                    <p:anim calcmode="lin" valueType="num">
                                      <p:cBhvr additive="base">
                                        <p:cTn id="20"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decel="10000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0-#ppt_w/2"/>
                                          </p:val>
                                        </p:tav>
                                        <p:tav tm="100000">
                                          <p:val>
                                            <p:strVal val="#ppt_x"/>
                                          </p:val>
                                        </p:tav>
                                      </p:tavLst>
                                    </p:anim>
                                    <p:anim calcmode="lin" valueType="num">
                                      <p:cBhvr additive="base">
                                        <p:cTn id="26"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468313" y="2422769"/>
            <a:ext cx="8207375" cy="3657844"/>
          </a:xfrm>
          <a:prstGeom prst="roundRect">
            <a:avLst>
              <a:gd name="adj" fmla="val 0"/>
            </a:avLst>
          </a:prstGeom>
        </p:spPr>
        <p:txBody>
          <a:bodyPr lIns="252000" tIns="144000" rIns="252000" bIns="144000">
            <a:normAutofit/>
          </a:bodyPr>
          <a:lstStyle/>
          <a:p>
            <a:pPr marL="0" indent="0" algn="ctr" eaLnBrk="1" fontAlgn="auto" hangingPunct="1">
              <a:lnSpc>
                <a:spcPct val="150000"/>
              </a:lnSpc>
              <a:spcAft>
                <a:spcPts val="0"/>
              </a:spcAft>
              <a:buNone/>
              <a:defRPr/>
            </a:pPr>
            <a:r>
              <a:rPr lang="en-GB" sz="2400" dirty="0">
                <a:latin typeface="+mn-lt"/>
                <a:cs typeface="+mn-cs"/>
              </a:rPr>
              <a:t>Movement of tectonic plates is caused by </a:t>
            </a:r>
            <a:r>
              <a:rPr lang="en-GB" sz="2400" dirty="0">
                <a:solidFill>
                  <a:srgbClr val="FFFEFE"/>
                </a:solidFill>
                <a:latin typeface="+mn-lt"/>
                <a:cs typeface="+mn-cs"/>
              </a:rPr>
              <a:t>CONVECTION</a:t>
            </a:r>
            <a:r>
              <a:rPr lang="en-GB" sz="2400" dirty="0">
                <a:latin typeface="+mn-lt"/>
                <a:cs typeface="+mn-cs"/>
              </a:rPr>
              <a:t> CURRENTS fuelled by HEAT from the earth’s core.</a:t>
            </a:r>
          </a:p>
        </p:txBody>
      </p:sp>
      <p:sp>
        <p:nvSpPr>
          <p:cNvPr id="3" name="Title 2"/>
          <p:cNvSpPr>
            <a:spLocks noGrp="1"/>
          </p:cNvSpPr>
          <p:nvPr>
            <p:ph type="title"/>
          </p:nvPr>
        </p:nvSpPr>
        <p:spPr>
          <a:xfrm>
            <a:off x="468313" y="457200"/>
            <a:ext cx="8207375" cy="962025"/>
          </a:xfrm>
        </p:spPr>
        <p:txBody>
          <a:bodyPr/>
          <a:lstStyle/>
          <a:p>
            <a:pPr eaLnBrk="1" fontAlgn="auto" hangingPunct="1">
              <a:spcAft>
                <a:spcPts val="0"/>
              </a:spcAft>
              <a:defRPr/>
            </a:pPr>
            <a:r>
              <a:rPr lang="en-GB" b="0" dirty="0">
                <a:solidFill>
                  <a:srgbClr val="4F6681"/>
                </a:solidFill>
                <a:latin typeface="Twinkl SemiBold" pitchFamily="2" charset="0"/>
              </a:rPr>
              <a:t>Fill in the Blanks…</a:t>
            </a:r>
          </a:p>
        </p:txBody>
      </p:sp>
      <p:sp>
        <p:nvSpPr>
          <p:cNvPr id="4" name="Rectangle 3"/>
          <p:cNvSpPr/>
          <p:nvPr/>
        </p:nvSpPr>
        <p:spPr>
          <a:xfrm>
            <a:off x="6408615" y="2672861"/>
            <a:ext cx="2016248" cy="435707"/>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p:cNvSpPr/>
          <p:nvPr/>
        </p:nvSpPr>
        <p:spPr>
          <a:xfrm>
            <a:off x="1117599" y="3188676"/>
            <a:ext cx="1555263" cy="435707"/>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6408615" y="2672861"/>
            <a:ext cx="2016248" cy="435707"/>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75000"/>
                    <a:lumOff val="25000"/>
                  </a:schemeClr>
                </a:solidFill>
                <a:latin typeface="+mj-lt"/>
              </a:rPr>
              <a:t>convection</a:t>
            </a:r>
          </a:p>
        </p:txBody>
      </p:sp>
      <p:sp>
        <p:nvSpPr>
          <p:cNvPr id="8" name="Rectangle 7"/>
          <p:cNvSpPr/>
          <p:nvPr/>
        </p:nvSpPr>
        <p:spPr>
          <a:xfrm>
            <a:off x="1117599" y="3188676"/>
            <a:ext cx="1555263" cy="435707"/>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75000"/>
                    <a:lumOff val="25000"/>
                  </a:schemeClr>
                </a:solidFill>
                <a:latin typeface="+mj-lt"/>
              </a:rPr>
              <a:t>currents</a:t>
            </a:r>
          </a:p>
        </p:txBody>
      </p:sp>
      <p:sp>
        <p:nvSpPr>
          <p:cNvPr id="9" name="Rectangle 8"/>
          <p:cNvSpPr/>
          <p:nvPr/>
        </p:nvSpPr>
        <p:spPr>
          <a:xfrm>
            <a:off x="4181230" y="3188676"/>
            <a:ext cx="726832" cy="435707"/>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75000"/>
                  <a:lumOff val="25000"/>
                </a:schemeClr>
              </a:solidFill>
              <a:latin typeface="+mj-lt"/>
            </a:endParaRPr>
          </a:p>
        </p:txBody>
      </p:sp>
      <p:sp>
        <p:nvSpPr>
          <p:cNvPr id="6" name="Rectangle 5"/>
          <p:cNvSpPr/>
          <p:nvPr/>
        </p:nvSpPr>
        <p:spPr>
          <a:xfrm>
            <a:off x="4181230" y="3188676"/>
            <a:ext cx="726832" cy="435707"/>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75000"/>
                    <a:lumOff val="25000"/>
                  </a:schemeClr>
                </a:solidFill>
                <a:latin typeface="+mj-lt"/>
              </a:rPr>
              <a:t>heat</a:t>
            </a:r>
          </a:p>
        </p:txBody>
      </p:sp>
    </p:spTree>
    <p:extLst>
      <p:ext uri="{BB962C8B-B14F-4D97-AF65-F5344CB8AC3E}">
        <p14:creationId xmlns:p14="http://schemas.microsoft.com/office/powerpoint/2010/main" val="3467112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468313" y="2422769"/>
            <a:ext cx="8207375" cy="1546116"/>
          </a:xfrm>
          <a:prstGeom prst="roundRect">
            <a:avLst>
              <a:gd name="adj" fmla="val 0"/>
            </a:avLst>
          </a:prstGeom>
        </p:spPr>
        <p:txBody>
          <a:bodyPr lIns="252000" tIns="144000" rIns="252000" bIns="144000">
            <a:normAutofit/>
          </a:bodyPr>
          <a:lstStyle/>
          <a:p>
            <a:pPr marL="0" indent="0" algn="ctr" eaLnBrk="1" fontAlgn="auto" hangingPunct="1">
              <a:lnSpc>
                <a:spcPct val="150000"/>
              </a:lnSpc>
              <a:spcAft>
                <a:spcPts val="0"/>
              </a:spcAft>
              <a:buNone/>
              <a:defRPr/>
            </a:pPr>
            <a:r>
              <a:rPr lang="en-GB" sz="2400" dirty="0">
                <a:latin typeface="+mn-lt"/>
                <a:cs typeface="+mn-cs"/>
              </a:rPr>
              <a:t>Tectonic plates move extremely </a:t>
            </a:r>
            <a:r>
              <a:rPr lang="en-GB" sz="2400" dirty="0">
                <a:solidFill>
                  <a:srgbClr val="F0F0EF"/>
                </a:solidFill>
                <a:latin typeface="+mn-lt"/>
                <a:cs typeface="+mn-cs"/>
              </a:rPr>
              <a:t>SLOWLY</a:t>
            </a:r>
            <a:r>
              <a:rPr lang="en-GB" sz="2400" dirty="0">
                <a:latin typeface="+mn-lt"/>
                <a:cs typeface="+mn-cs"/>
              </a:rPr>
              <a:t>. The place where they meet is called a plate </a:t>
            </a:r>
            <a:r>
              <a:rPr lang="en-GB" sz="2400" dirty="0">
                <a:solidFill>
                  <a:srgbClr val="F3F3EE"/>
                </a:solidFill>
                <a:latin typeface="+mn-lt"/>
                <a:cs typeface="+mn-cs"/>
              </a:rPr>
              <a:t>BOUNDARY</a:t>
            </a:r>
            <a:r>
              <a:rPr lang="en-GB" sz="2400" dirty="0">
                <a:latin typeface="+mn-lt"/>
                <a:cs typeface="+mn-cs"/>
              </a:rPr>
              <a:t>.</a:t>
            </a:r>
          </a:p>
        </p:txBody>
      </p:sp>
      <p:sp>
        <p:nvSpPr>
          <p:cNvPr id="3" name="Title 2"/>
          <p:cNvSpPr>
            <a:spLocks noGrp="1"/>
          </p:cNvSpPr>
          <p:nvPr>
            <p:ph type="title"/>
          </p:nvPr>
        </p:nvSpPr>
        <p:spPr>
          <a:xfrm>
            <a:off x="468313" y="457200"/>
            <a:ext cx="8207375" cy="962025"/>
          </a:xfrm>
        </p:spPr>
        <p:txBody>
          <a:bodyPr/>
          <a:lstStyle/>
          <a:p>
            <a:pPr eaLnBrk="1" fontAlgn="auto" hangingPunct="1">
              <a:spcAft>
                <a:spcPts val="0"/>
              </a:spcAft>
              <a:defRPr/>
            </a:pPr>
            <a:r>
              <a:rPr lang="en-GB" b="0" dirty="0">
                <a:solidFill>
                  <a:srgbClr val="4F6681"/>
                </a:solidFill>
                <a:latin typeface="Twinkl SemiBold" pitchFamily="2" charset="0"/>
              </a:rPr>
              <a:t>Fill in the Blanks…</a:t>
            </a:r>
          </a:p>
        </p:txBody>
      </p:sp>
      <p:sp>
        <p:nvSpPr>
          <p:cNvPr id="4" name="Rectangle 3"/>
          <p:cNvSpPr/>
          <p:nvPr/>
        </p:nvSpPr>
        <p:spPr>
          <a:xfrm>
            <a:off x="4970584" y="2625357"/>
            <a:ext cx="1117477" cy="435707"/>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5572369" y="3184075"/>
            <a:ext cx="1500431" cy="435707"/>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4970584" y="2625357"/>
            <a:ext cx="1117477" cy="435707"/>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75000"/>
                    <a:lumOff val="25000"/>
                  </a:schemeClr>
                </a:solidFill>
                <a:latin typeface="+mj-lt"/>
              </a:rPr>
              <a:t>slowly</a:t>
            </a:r>
          </a:p>
        </p:txBody>
      </p:sp>
      <p:sp>
        <p:nvSpPr>
          <p:cNvPr id="12" name="Rectangle 11"/>
          <p:cNvSpPr/>
          <p:nvPr/>
        </p:nvSpPr>
        <p:spPr>
          <a:xfrm>
            <a:off x="5572369" y="3181204"/>
            <a:ext cx="1500431" cy="435707"/>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75000"/>
                    <a:lumOff val="25000"/>
                  </a:schemeClr>
                </a:solidFill>
                <a:latin typeface="+mj-lt"/>
              </a:rPr>
              <a:t>boundary</a:t>
            </a:r>
          </a:p>
        </p:txBody>
      </p:sp>
    </p:spTree>
    <p:extLst>
      <p:ext uri="{BB962C8B-B14F-4D97-AF65-F5344CB8AC3E}">
        <p14:creationId xmlns:p14="http://schemas.microsoft.com/office/powerpoint/2010/main" val="3602325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468313" y="2422769"/>
            <a:ext cx="8207375" cy="1546116"/>
          </a:xfrm>
          <a:prstGeom prst="roundRect">
            <a:avLst>
              <a:gd name="adj" fmla="val 0"/>
            </a:avLst>
          </a:prstGeom>
        </p:spPr>
        <p:txBody>
          <a:bodyPr lIns="252000" tIns="144000" rIns="252000" bIns="144000">
            <a:noAutofit/>
          </a:bodyPr>
          <a:lstStyle/>
          <a:p>
            <a:pPr marL="0" indent="0" algn="ctr" eaLnBrk="1" fontAlgn="auto" hangingPunct="1">
              <a:lnSpc>
                <a:spcPct val="150000"/>
              </a:lnSpc>
              <a:spcAft>
                <a:spcPts val="0"/>
              </a:spcAft>
              <a:buNone/>
              <a:defRPr/>
            </a:pPr>
            <a:r>
              <a:rPr lang="en-GB" sz="2400" dirty="0">
                <a:latin typeface="+mn-lt"/>
                <a:cs typeface="+mn-cs"/>
              </a:rPr>
              <a:t>Moving plates can get stuck, leading to a build up of PRESSURE. When the plates snap past each other, it causes an EARTHQUAKE.</a:t>
            </a:r>
          </a:p>
        </p:txBody>
      </p:sp>
      <p:sp>
        <p:nvSpPr>
          <p:cNvPr id="3" name="Title 2"/>
          <p:cNvSpPr>
            <a:spLocks noGrp="1"/>
          </p:cNvSpPr>
          <p:nvPr>
            <p:ph type="title"/>
          </p:nvPr>
        </p:nvSpPr>
        <p:spPr>
          <a:xfrm>
            <a:off x="468313" y="457200"/>
            <a:ext cx="8207375" cy="962025"/>
          </a:xfrm>
        </p:spPr>
        <p:txBody>
          <a:bodyPr/>
          <a:lstStyle/>
          <a:p>
            <a:pPr eaLnBrk="1" fontAlgn="auto" hangingPunct="1">
              <a:spcAft>
                <a:spcPts val="0"/>
              </a:spcAft>
              <a:defRPr/>
            </a:pPr>
            <a:r>
              <a:rPr lang="en-GB" b="0" dirty="0">
                <a:solidFill>
                  <a:srgbClr val="4F6681"/>
                </a:solidFill>
                <a:latin typeface="Twinkl SemiBold" pitchFamily="2" charset="0"/>
              </a:rPr>
              <a:t>Fill in the Blanks…</a:t>
            </a:r>
          </a:p>
        </p:txBody>
      </p:sp>
      <p:sp>
        <p:nvSpPr>
          <p:cNvPr id="4" name="Rectangle 3"/>
          <p:cNvSpPr/>
          <p:nvPr/>
        </p:nvSpPr>
        <p:spPr>
          <a:xfrm>
            <a:off x="1031632" y="3180197"/>
            <a:ext cx="1422276" cy="435707"/>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4314094" y="3743216"/>
            <a:ext cx="1828798" cy="435707"/>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1031632" y="3180197"/>
            <a:ext cx="1422276" cy="435707"/>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rtlCol="0" anchor="ctr"/>
          <a:lstStyle/>
          <a:p>
            <a:pPr algn="ctr"/>
            <a:r>
              <a:rPr lang="en-GB" dirty="0">
                <a:solidFill>
                  <a:schemeClr val="tx1">
                    <a:lumMod val="75000"/>
                    <a:lumOff val="25000"/>
                  </a:schemeClr>
                </a:solidFill>
                <a:latin typeface="+mj-lt"/>
              </a:rPr>
              <a:t>pressure</a:t>
            </a:r>
          </a:p>
        </p:txBody>
      </p:sp>
      <p:sp>
        <p:nvSpPr>
          <p:cNvPr id="13" name="Rectangle 12"/>
          <p:cNvSpPr/>
          <p:nvPr/>
        </p:nvSpPr>
        <p:spPr>
          <a:xfrm>
            <a:off x="4314094" y="3743215"/>
            <a:ext cx="1828798" cy="435707"/>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rtlCol="0" anchor="ctr"/>
          <a:lstStyle/>
          <a:p>
            <a:pPr algn="ctr"/>
            <a:r>
              <a:rPr lang="en-GB" dirty="0">
                <a:solidFill>
                  <a:schemeClr val="tx1">
                    <a:lumMod val="75000"/>
                    <a:lumOff val="25000"/>
                  </a:schemeClr>
                </a:solidFill>
                <a:latin typeface="+mj-lt"/>
              </a:rPr>
              <a:t>earthquake</a:t>
            </a:r>
          </a:p>
        </p:txBody>
      </p:sp>
    </p:spTree>
    <p:extLst>
      <p:ext uri="{BB962C8B-B14F-4D97-AF65-F5344CB8AC3E}">
        <p14:creationId xmlns:p14="http://schemas.microsoft.com/office/powerpoint/2010/main" val="1652449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95775" y="3333751"/>
            <a:ext cx="509588" cy="171450"/>
          </a:xfrm>
          <a:prstGeom prst="rect">
            <a:avLst/>
          </a:prstGeom>
          <a:solidFill>
            <a:srgbClr val="7873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p:cNvPicPr>
            <a:picLocks noChangeAspect="1"/>
          </p:cNvPicPr>
          <p:nvPr/>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auto">
          <a:xfrm>
            <a:off x="4184650" y="3043238"/>
            <a:ext cx="773113"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468313" y="1323975"/>
            <a:ext cx="8207375" cy="1077319"/>
          </a:xfrm>
          <a:prstGeom prst="roundRect">
            <a:avLst>
              <a:gd name="adj" fmla="val 0"/>
            </a:avLst>
          </a:prstGeom>
        </p:spPr>
        <p:txBody>
          <a:bodyPr lIns="252000" tIns="144000" rIns="252000" bIns="144000">
            <a:normAutofit/>
          </a:bodyPr>
          <a:lstStyle/>
          <a:p>
            <a:pPr marL="0" indent="0" algn="ctr" eaLnBrk="1" fontAlgn="auto" hangingPunct="1">
              <a:lnSpc>
                <a:spcPct val="100000"/>
              </a:lnSpc>
              <a:spcAft>
                <a:spcPts val="0"/>
              </a:spcAft>
              <a:buNone/>
              <a:defRPr/>
            </a:pPr>
            <a:r>
              <a:rPr lang="en-GB" sz="2400" dirty="0">
                <a:latin typeface="+mj-lt"/>
                <a:cs typeface="+mn-cs"/>
              </a:rPr>
              <a:t>What similarities are there between the earth and a hard-boiled egg?</a:t>
            </a:r>
          </a:p>
        </p:txBody>
      </p:sp>
      <p:sp>
        <p:nvSpPr>
          <p:cNvPr id="3" name="Title 2"/>
          <p:cNvSpPr>
            <a:spLocks noGrp="1"/>
          </p:cNvSpPr>
          <p:nvPr>
            <p:ph type="title"/>
          </p:nvPr>
        </p:nvSpPr>
        <p:spPr>
          <a:xfrm>
            <a:off x="468313" y="457200"/>
            <a:ext cx="8207375" cy="962025"/>
          </a:xfrm>
        </p:spPr>
        <p:txBody>
          <a:bodyPr/>
          <a:lstStyle/>
          <a:p>
            <a:pPr eaLnBrk="1" fontAlgn="auto" hangingPunct="1">
              <a:spcAft>
                <a:spcPts val="0"/>
              </a:spcAft>
              <a:defRPr/>
            </a:pPr>
            <a:r>
              <a:rPr lang="en-GB" b="0" dirty="0">
                <a:solidFill>
                  <a:srgbClr val="4F6681"/>
                </a:solidFill>
                <a:latin typeface="Twinkl SemiBold" pitchFamily="2" charset="0"/>
              </a:rPr>
              <a:t>Starter Challenge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01193" y="3060724"/>
            <a:ext cx="1941613" cy="2513058"/>
          </a:xfrm>
          <a:prstGeom prst="rect">
            <a:avLst/>
          </a:prstGeom>
        </p:spPr>
      </p:pic>
      <p:sp>
        <p:nvSpPr>
          <p:cNvPr id="5" name="Content Placeholder 1"/>
          <p:cNvSpPr>
            <a:spLocks noGrp="1"/>
          </p:cNvSpPr>
          <p:nvPr>
            <p:ph idx="4294967295"/>
          </p:nvPr>
        </p:nvSpPr>
        <p:spPr>
          <a:xfrm>
            <a:off x="5358365" y="2401294"/>
            <a:ext cx="748237" cy="1077319"/>
          </a:xfrm>
          <a:prstGeom prst="roundRect">
            <a:avLst>
              <a:gd name="adj" fmla="val 0"/>
            </a:avLst>
          </a:prstGeom>
        </p:spPr>
        <p:txBody>
          <a:bodyPr lIns="252000" tIns="144000" rIns="252000" bIns="144000">
            <a:noAutofit/>
          </a:bodyPr>
          <a:lstStyle/>
          <a:p>
            <a:pPr marL="0" indent="0" algn="ctr" eaLnBrk="1" fontAlgn="auto" hangingPunct="1">
              <a:lnSpc>
                <a:spcPct val="100000"/>
              </a:lnSpc>
              <a:spcAft>
                <a:spcPts val="0"/>
              </a:spcAft>
              <a:buNone/>
              <a:defRPr/>
            </a:pPr>
            <a:r>
              <a:rPr lang="en-GB" sz="5400" dirty="0">
                <a:solidFill>
                  <a:srgbClr val="4F6681"/>
                </a:solidFill>
                <a:latin typeface="+mj-lt"/>
                <a:cs typeface="+mn-cs"/>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rot="2700000">
            <a:off x="299654" y="1322425"/>
            <a:ext cx="312659" cy="312659"/>
          </a:xfrm>
          <a:prstGeom prst="rtTriangle">
            <a:avLst/>
          </a:prstGeom>
          <a:solidFill>
            <a:srgbClr val="465A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Content Placeholder 1"/>
          <p:cNvSpPr>
            <a:spLocks noGrp="1"/>
          </p:cNvSpPr>
          <p:nvPr>
            <p:ph idx="4294967295"/>
          </p:nvPr>
        </p:nvSpPr>
        <p:spPr>
          <a:xfrm>
            <a:off x="468313" y="2814761"/>
            <a:ext cx="4103687" cy="3601914"/>
          </a:xfrm>
          <a:prstGeom prst="roundRect">
            <a:avLst>
              <a:gd name="adj" fmla="val 0"/>
            </a:avLst>
          </a:prstGeom>
        </p:spPr>
        <p:txBody>
          <a:bodyPr lIns="252000" tIns="144000" rIns="252000" bIns="144000">
            <a:normAutofit/>
          </a:bodyPr>
          <a:lstStyle/>
          <a:p>
            <a:pPr eaLnBrk="1" fontAlgn="auto" hangingPunct="1">
              <a:lnSpc>
                <a:spcPct val="100000"/>
              </a:lnSpc>
              <a:spcAft>
                <a:spcPts val="0"/>
              </a:spcAft>
              <a:defRPr/>
            </a:pPr>
            <a:r>
              <a:rPr lang="en-GB" sz="2000" dirty="0">
                <a:latin typeface="+mn-lt"/>
                <a:cs typeface="+mn-cs"/>
              </a:rPr>
              <a:t>It has a hard crust around the edge;</a:t>
            </a:r>
          </a:p>
          <a:p>
            <a:pPr eaLnBrk="1" fontAlgn="auto" hangingPunct="1">
              <a:lnSpc>
                <a:spcPct val="100000"/>
              </a:lnSpc>
              <a:spcAft>
                <a:spcPts val="0"/>
              </a:spcAft>
              <a:defRPr/>
            </a:pPr>
            <a:r>
              <a:rPr lang="en-GB" sz="2000" dirty="0">
                <a:latin typeface="+mn-lt"/>
                <a:cs typeface="+mn-cs"/>
              </a:rPr>
              <a:t>The yellow yolk in the centre is like the earth’s core;</a:t>
            </a:r>
          </a:p>
          <a:p>
            <a:pPr eaLnBrk="1" fontAlgn="auto" hangingPunct="1">
              <a:lnSpc>
                <a:spcPct val="100000"/>
              </a:lnSpc>
              <a:spcAft>
                <a:spcPts val="0"/>
              </a:spcAft>
              <a:defRPr/>
            </a:pPr>
            <a:r>
              <a:rPr lang="en-GB" sz="2000" dirty="0">
                <a:latin typeface="+mn-lt"/>
                <a:cs typeface="+mn-cs"/>
              </a:rPr>
              <a:t>The egg white is like </a:t>
            </a:r>
            <a:br>
              <a:rPr lang="en-GB" sz="2000" dirty="0">
                <a:latin typeface="+mn-lt"/>
                <a:cs typeface="+mn-cs"/>
              </a:rPr>
            </a:br>
            <a:r>
              <a:rPr lang="en-GB" sz="2000" dirty="0">
                <a:latin typeface="+mn-lt"/>
                <a:cs typeface="+mn-cs"/>
              </a:rPr>
              <a:t>the mantle.</a:t>
            </a:r>
          </a:p>
        </p:txBody>
      </p:sp>
      <p:sp>
        <p:nvSpPr>
          <p:cNvPr id="3" name="Title 2"/>
          <p:cNvSpPr>
            <a:spLocks noGrp="1"/>
          </p:cNvSpPr>
          <p:nvPr>
            <p:ph type="title"/>
          </p:nvPr>
        </p:nvSpPr>
        <p:spPr>
          <a:xfrm>
            <a:off x="468313" y="457200"/>
            <a:ext cx="8207375" cy="962025"/>
          </a:xfrm>
        </p:spPr>
        <p:txBody>
          <a:bodyPr/>
          <a:lstStyle/>
          <a:p>
            <a:pPr eaLnBrk="1" fontAlgn="auto" hangingPunct="1">
              <a:spcAft>
                <a:spcPts val="0"/>
              </a:spcAft>
              <a:defRPr/>
            </a:pPr>
            <a:r>
              <a:rPr lang="en-GB" b="0" dirty="0">
                <a:solidFill>
                  <a:srgbClr val="4F6681"/>
                </a:solidFill>
                <a:latin typeface="Twinkl SemiBold" pitchFamily="2" charset="0"/>
              </a:rPr>
              <a:t>Starter Challenge</a:t>
            </a:r>
          </a:p>
        </p:txBody>
      </p:sp>
      <p:sp>
        <p:nvSpPr>
          <p:cNvPr id="4" name="Rectangle 3"/>
          <p:cNvSpPr/>
          <p:nvPr/>
        </p:nvSpPr>
        <p:spPr>
          <a:xfrm>
            <a:off x="234108" y="1484312"/>
            <a:ext cx="3860814" cy="1330449"/>
          </a:xfrm>
          <a:prstGeom prst="rect">
            <a:avLst/>
          </a:prstGeom>
          <a:solidFill>
            <a:srgbClr val="587290"/>
          </a:solidFill>
          <a:ln>
            <a:noFill/>
          </a:ln>
        </p:spPr>
        <p:style>
          <a:lnRef idx="2">
            <a:schemeClr val="accent1">
              <a:shade val="50000"/>
            </a:schemeClr>
          </a:lnRef>
          <a:fillRef idx="1">
            <a:schemeClr val="accent1"/>
          </a:fillRef>
          <a:effectRef idx="0">
            <a:schemeClr val="accent1"/>
          </a:effectRef>
          <a:fontRef idx="minor">
            <a:schemeClr val="lt1"/>
          </a:fontRef>
        </p:style>
        <p:txBody>
          <a:bodyPr lIns="504000" rIns="108000" rtlCol="0" anchor="ctr"/>
          <a:lstStyle/>
          <a:p>
            <a:r>
              <a:rPr lang="en-GB" sz="2000" dirty="0">
                <a:latin typeface="+mj-lt"/>
              </a:rPr>
              <a:t>So, how is the earth like a hard-boiled egg?</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r="9450"/>
          <a:stretch/>
        </p:blipFill>
        <p:spPr>
          <a:xfrm rot="5400000">
            <a:off x="4262908" y="1956044"/>
            <a:ext cx="4487149" cy="37165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contourClr>
              <a:srgbClr val="FFFFFF"/>
            </a:contourClr>
          </a:sp3d>
        </p:spPr>
      </p:pic>
    </p:spTree>
    <p:extLst>
      <p:ext uri="{BB962C8B-B14F-4D97-AF65-F5344CB8AC3E}">
        <p14:creationId xmlns:p14="http://schemas.microsoft.com/office/powerpoint/2010/main" val="57939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468313" y="1323975"/>
            <a:ext cx="4103687" cy="4805364"/>
          </a:xfrm>
          <a:prstGeom prst="roundRect">
            <a:avLst>
              <a:gd name="adj" fmla="val 0"/>
            </a:avLst>
          </a:prstGeom>
        </p:spPr>
        <p:txBody>
          <a:bodyPr lIns="252000" tIns="144000" rIns="252000" bIns="144000">
            <a:normAutofit/>
          </a:bodyPr>
          <a:lstStyle/>
          <a:p>
            <a:pPr marL="0" indent="0" eaLnBrk="1" fontAlgn="auto" hangingPunct="1">
              <a:lnSpc>
                <a:spcPct val="100000"/>
              </a:lnSpc>
              <a:spcAft>
                <a:spcPts val="0"/>
              </a:spcAft>
              <a:buNone/>
              <a:defRPr/>
            </a:pPr>
            <a:r>
              <a:rPr lang="en-GB" dirty="0">
                <a:latin typeface="+mn-lt"/>
                <a:cs typeface="+mn-cs"/>
              </a:rPr>
              <a:t>Like the shell of this egg, the crust around the earth’s surface is not smooth. It is broken into lots of different sections.</a:t>
            </a:r>
          </a:p>
          <a:p>
            <a:pPr marL="0" indent="0" eaLnBrk="1" fontAlgn="auto" hangingPunct="1">
              <a:lnSpc>
                <a:spcPct val="100000"/>
              </a:lnSpc>
              <a:spcAft>
                <a:spcPts val="0"/>
              </a:spcAft>
              <a:buNone/>
              <a:defRPr/>
            </a:pPr>
            <a:r>
              <a:rPr lang="en-GB" dirty="0">
                <a:latin typeface="+mn-lt"/>
                <a:cs typeface="+mn-cs"/>
              </a:rPr>
              <a:t>We call the sections </a:t>
            </a:r>
            <a:r>
              <a:rPr lang="en-GB" dirty="0">
                <a:latin typeface="+mj-lt"/>
                <a:cs typeface="+mn-cs"/>
              </a:rPr>
              <a:t>plates</a:t>
            </a:r>
            <a:r>
              <a:rPr lang="en-GB" dirty="0">
                <a:latin typeface="+mn-lt"/>
                <a:cs typeface="+mn-cs"/>
              </a:rPr>
              <a:t>.</a:t>
            </a:r>
          </a:p>
          <a:p>
            <a:pPr marL="0" indent="0" eaLnBrk="1" fontAlgn="auto" hangingPunct="1">
              <a:lnSpc>
                <a:spcPct val="100000"/>
              </a:lnSpc>
              <a:spcAft>
                <a:spcPts val="0"/>
              </a:spcAft>
              <a:buNone/>
              <a:defRPr/>
            </a:pPr>
            <a:r>
              <a:rPr lang="en-GB" dirty="0">
                <a:latin typeface="+mn-lt"/>
                <a:cs typeface="+mn-cs"/>
              </a:rPr>
              <a:t>There are big plates and small plates. Each one is moving in a different direction – very slowly, about the speed your fingernails are growing. </a:t>
            </a:r>
          </a:p>
          <a:p>
            <a:pPr marL="0" indent="0" eaLnBrk="1" fontAlgn="auto" hangingPunct="1">
              <a:lnSpc>
                <a:spcPct val="100000"/>
              </a:lnSpc>
              <a:spcAft>
                <a:spcPts val="0"/>
              </a:spcAft>
              <a:buNone/>
              <a:defRPr/>
            </a:pPr>
            <a:r>
              <a:rPr lang="en-GB" dirty="0">
                <a:latin typeface="+mn-lt"/>
                <a:cs typeface="+mn-cs"/>
              </a:rPr>
              <a:t>But how is this possible?</a:t>
            </a:r>
          </a:p>
          <a:p>
            <a:pPr marL="0" indent="0" eaLnBrk="1" fontAlgn="auto" hangingPunct="1">
              <a:lnSpc>
                <a:spcPct val="100000"/>
              </a:lnSpc>
              <a:spcAft>
                <a:spcPts val="0"/>
              </a:spcAft>
              <a:buNone/>
              <a:defRPr/>
            </a:pPr>
            <a:endParaRPr lang="en-GB" dirty="0">
              <a:latin typeface="+mn-lt"/>
              <a:cs typeface="+mn-cs"/>
            </a:endParaRPr>
          </a:p>
        </p:txBody>
      </p:sp>
      <p:sp>
        <p:nvSpPr>
          <p:cNvPr id="3" name="Title 2"/>
          <p:cNvSpPr>
            <a:spLocks noGrp="1"/>
          </p:cNvSpPr>
          <p:nvPr>
            <p:ph type="title"/>
          </p:nvPr>
        </p:nvSpPr>
        <p:spPr>
          <a:xfrm>
            <a:off x="468313" y="457200"/>
            <a:ext cx="8207375" cy="962025"/>
          </a:xfrm>
        </p:spPr>
        <p:txBody>
          <a:bodyPr/>
          <a:lstStyle/>
          <a:p>
            <a:pPr eaLnBrk="1" fontAlgn="auto" hangingPunct="1">
              <a:spcAft>
                <a:spcPts val="0"/>
              </a:spcAft>
              <a:defRPr/>
            </a:pPr>
            <a:r>
              <a:rPr lang="en-GB" b="0" dirty="0">
                <a:solidFill>
                  <a:srgbClr val="4F6681"/>
                </a:solidFill>
                <a:latin typeface="Twinkl SemiBold" pitchFamily="2" charset="0"/>
              </a:rPr>
              <a:t>Earth’s Structure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1999" y="1484313"/>
            <a:ext cx="3852863" cy="2554384"/>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87041" y="4391024"/>
            <a:ext cx="3623522" cy="16414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contourClr>
              <a:srgbClr val="FFFFFF"/>
            </a:contourClr>
          </a:sp3d>
        </p:spPr>
      </p:pic>
    </p:spTree>
    <p:extLst>
      <p:ext uri="{BB962C8B-B14F-4D97-AF65-F5344CB8AC3E}">
        <p14:creationId xmlns:p14="http://schemas.microsoft.com/office/powerpoint/2010/main" val="2725884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468313" y="2520563"/>
            <a:ext cx="4103687" cy="3896112"/>
          </a:xfrm>
          <a:prstGeom prst="roundRect">
            <a:avLst>
              <a:gd name="adj" fmla="val 0"/>
            </a:avLst>
          </a:prstGeom>
        </p:spPr>
        <p:txBody>
          <a:bodyPr lIns="252000" tIns="144000" rIns="252000" bIns="144000">
            <a:normAutofit/>
          </a:bodyPr>
          <a:lstStyle/>
          <a:p>
            <a:pPr marL="0" indent="0" eaLnBrk="1" fontAlgn="auto" hangingPunct="1">
              <a:lnSpc>
                <a:spcPct val="100000"/>
              </a:lnSpc>
              <a:spcAft>
                <a:spcPts val="0"/>
              </a:spcAft>
              <a:buNone/>
              <a:defRPr/>
            </a:pPr>
            <a:r>
              <a:rPr lang="en-GB" dirty="0">
                <a:latin typeface="+mn-lt"/>
                <a:cs typeface="+mn-cs"/>
              </a:rPr>
              <a:t>If you’re heating a pan of water to cook your dinner, the source of heat underneath the pan warms up the water.</a:t>
            </a:r>
          </a:p>
          <a:p>
            <a:pPr marL="0" indent="0" eaLnBrk="1" fontAlgn="auto" hangingPunct="1">
              <a:lnSpc>
                <a:spcPct val="100000"/>
              </a:lnSpc>
              <a:spcAft>
                <a:spcPts val="0"/>
              </a:spcAft>
              <a:buNone/>
              <a:defRPr/>
            </a:pPr>
            <a:r>
              <a:rPr lang="en-GB" dirty="0">
                <a:latin typeface="+mn-lt"/>
                <a:cs typeface="+mn-cs"/>
              </a:rPr>
              <a:t>As the temperature of the water gets higher, the warm water rises to the top of the pan. When it cools a little, it sinks down and is replaced by warmer water.</a:t>
            </a:r>
          </a:p>
          <a:p>
            <a:pPr marL="0" indent="0" eaLnBrk="1" fontAlgn="auto" hangingPunct="1">
              <a:lnSpc>
                <a:spcPct val="100000"/>
              </a:lnSpc>
              <a:spcAft>
                <a:spcPts val="0"/>
              </a:spcAft>
              <a:buNone/>
              <a:defRPr/>
            </a:pPr>
            <a:r>
              <a:rPr lang="en-GB" dirty="0">
                <a:latin typeface="+mn-lt"/>
                <a:cs typeface="+mn-cs"/>
              </a:rPr>
              <a:t>A circular loop begins, fuelled by the heat at the bottom.</a:t>
            </a:r>
          </a:p>
        </p:txBody>
      </p:sp>
      <p:sp>
        <p:nvSpPr>
          <p:cNvPr id="3" name="Title 2"/>
          <p:cNvSpPr>
            <a:spLocks noGrp="1"/>
          </p:cNvSpPr>
          <p:nvPr>
            <p:ph type="title"/>
          </p:nvPr>
        </p:nvSpPr>
        <p:spPr>
          <a:xfrm>
            <a:off x="468313" y="457200"/>
            <a:ext cx="8207375" cy="962025"/>
          </a:xfrm>
        </p:spPr>
        <p:txBody>
          <a:bodyPr/>
          <a:lstStyle/>
          <a:p>
            <a:pPr eaLnBrk="1" fontAlgn="auto" hangingPunct="1">
              <a:spcAft>
                <a:spcPts val="0"/>
              </a:spcAft>
              <a:defRPr/>
            </a:pPr>
            <a:r>
              <a:rPr lang="en-GB" b="0" dirty="0">
                <a:solidFill>
                  <a:srgbClr val="4F6681"/>
                </a:solidFill>
                <a:latin typeface="Twinkl SemiBold" pitchFamily="2" charset="0"/>
              </a:rPr>
              <a:t>Why Do the Plates Move?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86375" y="2631088"/>
            <a:ext cx="3608804" cy="2985715"/>
          </a:xfrm>
          <a:prstGeom prst="rect">
            <a:avLst/>
          </a:prstGeom>
        </p:spPr>
      </p:pic>
      <p:grpSp>
        <p:nvGrpSpPr>
          <p:cNvPr id="8" name="Group 7"/>
          <p:cNvGrpSpPr/>
          <p:nvPr/>
        </p:nvGrpSpPr>
        <p:grpSpPr>
          <a:xfrm>
            <a:off x="242060" y="1332478"/>
            <a:ext cx="3234565" cy="1188085"/>
            <a:chOff x="242060" y="1332478"/>
            <a:chExt cx="3234565" cy="1188085"/>
          </a:xfrm>
        </p:grpSpPr>
        <p:sp>
          <p:nvSpPr>
            <p:cNvPr id="7" name="Right Triangle 6"/>
            <p:cNvSpPr/>
            <p:nvPr/>
          </p:nvSpPr>
          <p:spPr>
            <a:xfrm rot="2700000">
              <a:off x="304952" y="1332478"/>
              <a:ext cx="303670" cy="303669"/>
            </a:xfrm>
            <a:prstGeom prst="rtTriangle">
              <a:avLst/>
            </a:prstGeom>
            <a:solidFill>
              <a:srgbClr val="7E9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p:cNvSpPr/>
            <p:nvPr/>
          </p:nvSpPr>
          <p:spPr>
            <a:xfrm>
              <a:off x="242060" y="1484313"/>
              <a:ext cx="3234565" cy="1036250"/>
            </a:xfrm>
            <a:prstGeom prst="rect">
              <a:avLst/>
            </a:prstGeom>
            <a:solidFill>
              <a:srgbClr val="9AB2C7"/>
            </a:solidFill>
            <a:ln>
              <a:noFill/>
            </a:ln>
          </p:spPr>
          <p:style>
            <a:lnRef idx="2">
              <a:schemeClr val="accent1">
                <a:shade val="50000"/>
              </a:schemeClr>
            </a:lnRef>
            <a:fillRef idx="1">
              <a:schemeClr val="accent1"/>
            </a:fillRef>
            <a:effectRef idx="0">
              <a:schemeClr val="accent1"/>
            </a:effectRef>
            <a:fontRef idx="minor">
              <a:schemeClr val="lt1"/>
            </a:fontRef>
          </p:style>
          <p:txBody>
            <a:bodyPr lIns="468000" rtlCol="0" anchor="ctr"/>
            <a:lstStyle/>
            <a:p>
              <a:r>
                <a:rPr lang="en-GB" sz="2000" dirty="0"/>
                <a:t>It’s all down to </a:t>
              </a:r>
              <a:br>
                <a:rPr lang="en-GB" sz="2000" dirty="0"/>
              </a:br>
              <a:r>
                <a:rPr lang="en-GB" sz="2000" dirty="0">
                  <a:latin typeface="+mj-lt"/>
                </a:rPr>
                <a:t>convection currents.</a:t>
              </a:r>
            </a:p>
          </p:txBody>
        </p:sp>
      </p:grpSp>
    </p:spTree>
    <p:extLst>
      <p:ext uri="{BB962C8B-B14F-4D97-AF65-F5344CB8AC3E}">
        <p14:creationId xmlns:p14="http://schemas.microsoft.com/office/powerpoint/2010/main" val="2775803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572000" y="1484313"/>
            <a:ext cx="3852863" cy="464502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tle 2"/>
          <p:cNvSpPr>
            <a:spLocks noGrp="1"/>
          </p:cNvSpPr>
          <p:nvPr>
            <p:ph type="title"/>
          </p:nvPr>
        </p:nvSpPr>
        <p:spPr>
          <a:xfrm>
            <a:off x="468313" y="533400"/>
            <a:ext cx="8207375" cy="885825"/>
          </a:xfrm>
        </p:spPr>
        <p:txBody>
          <a:bodyPr lIns="216000" rIns="216000"/>
          <a:lstStyle/>
          <a:p>
            <a:pPr eaLnBrk="1" fontAlgn="auto" hangingPunct="1">
              <a:spcAft>
                <a:spcPts val="0"/>
              </a:spcAft>
              <a:defRPr/>
            </a:pPr>
            <a:r>
              <a:rPr lang="en-GB" sz="3200" b="0" dirty="0">
                <a:solidFill>
                  <a:srgbClr val="4F6681"/>
                </a:solidFill>
                <a:latin typeface="Twinkl SemiBold" pitchFamily="2" charset="0"/>
              </a:rPr>
              <a:t>A Similar Thing Happens Inside the Earth!</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64365" y="2173287"/>
            <a:ext cx="3268132" cy="3267076"/>
          </a:xfrm>
          <a:prstGeom prst="rect">
            <a:avLst/>
          </a:prstGeom>
        </p:spPr>
      </p:pic>
      <p:sp>
        <p:nvSpPr>
          <p:cNvPr id="5" name="Rectangle 4"/>
          <p:cNvSpPr/>
          <p:nvPr/>
        </p:nvSpPr>
        <p:spPr>
          <a:xfrm>
            <a:off x="719138" y="1484313"/>
            <a:ext cx="3681412" cy="1116012"/>
          </a:xfrm>
          <a:prstGeom prst="rect">
            <a:avLst/>
          </a:prstGeom>
          <a:solidFill>
            <a:srgbClr val="D35555"/>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r>
              <a:rPr lang="en-GB" dirty="0"/>
              <a:t>The core of the earth is extremely hot and heats up the mantle. </a:t>
            </a:r>
          </a:p>
        </p:txBody>
      </p:sp>
      <p:sp>
        <p:nvSpPr>
          <p:cNvPr id="7" name="Rectangle 6"/>
          <p:cNvSpPr/>
          <p:nvPr/>
        </p:nvSpPr>
        <p:spPr>
          <a:xfrm>
            <a:off x="719138" y="2730500"/>
            <a:ext cx="3681412" cy="1784350"/>
          </a:xfrm>
          <a:prstGeom prst="rect">
            <a:avLst/>
          </a:prstGeom>
          <a:solidFill>
            <a:srgbClr val="E1814B"/>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r>
              <a:rPr lang="en-GB" dirty="0"/>
              <a:t>The lower mantle, nearer to the earth’s core, is hotter than the upper mantle. This creates convection currents, with magma rising towards the surface.</a:t>
            </a:r>
          </a:p>
        </p:txBody>
      </p:sp>
      <p:sp>
        <p:nvSpPr>
          <p:cNvPr id="8" name="Rectangle 7"/>
          <p:cNvSpPr/>
          <p:nvPr/>
        </p:nvSpPr>
        <p:spPr>
          <a:xfrm>
            <a:off x="719138" y="4645025"/>
            <a:ext cx="3681412" cy="1116012"/>
          </a:xfrm>
          <a:prstGeom prst="rect">
            <a:avLst/>
          </a:prstGeom>
          <a:solidFill>
            <a:srgbClr val="63A7C9"/>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r>
              <a:rPr lang="en-GB" dirty="0"/>
              <a:t>Cooler magma eventually sinks back down, and the circular process slowly moves the plates.</a:t>
            </a:r>
          </a:p>
        </p:txBody>
      </p:sp>
      <p:sp>
        <p:nvSpPr>
          <p:cNvPr id="9" name="Oval 8"/>
          <p:cNvSpPr/>
          <p:nvPr/>
        </p:nvSpPr>
        <p:spPr>
          <a:xfrm>
            <a:off x="4922520" y="1744980"/>
            <a:ext cx="50483" cy="5048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p:cNvSpPr/>
          <p:nvPr/>
        </p:nvSpPr>
        <p:spPr>
          <a:xfrm>
            <a:off x="5441633" y="2108199"/>
            <a:ext cx="50483" cy="5048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p:cNvSpPr/>
          <p:nvPr/>
        </p:nvSpPr>
        <p:spPr>
          <a:xfrm>
            <a:off x="6668452" y="1770061"/>
            <a:ext cx="50483" cy="5048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p:cNvSpPr/>
          <p:nvPr/>
        </p:nvSpPr>
        <p:spPr>
          <a:xfrm>
            <a:off x="6882764" y="1933892"/>
            <a:ext cx="50483" cy="5048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p:cNvSpPr/>
          <p:nvPr/>
        </p:nvSpPr>
        <p:spPr>
          <a:xfrm>
            <a:off x="7554277" y="2210117"/>
            <a:ext cx="50483" cy="5048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p:cNvSpPr/>
          <p:nvPr/>
        </p:nvSpPr>
        <p:spPr>
          <a:xfrm>
            <a:off x="7744777" y="2122804"/>
            <a:ext cx="50483" cy="5048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p:cNvSpPr/>
          <p:nvPr/>
        </p:nvSpPr>
        <p:spPr>
          <a:xfrm>
            <a:off x="8191048" y="2680174"/>
            <a:ext cx="50483" cy="5048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p:cNvSpPr/>
          <p:nvPr/>
        </p:nvSpPr>
        <p:spPr>
          <a:xfrm>
            <a:off x="8107255" y="1608452"/>
            <a:ext cx="50483" cy="5048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p:cNvSpPr/>
          <p:nvPr/>
        </p:nvSpPr>
        <p:spPr>
          <a:xfrm>
            <a:off x="8303947" y="3766022"/>
            <a:ext cx="50483" cy="5048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p:cNvSpPr/>
          <p:nvPr/>
        </p:nvSpPr>
        <p:spPr>
          <a:xfrm>
            <a:off x="4800627" y="3011958"/>
            <a:ext cx="50483" cy="5048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p:cNvSpPr/>
          <p:nvPr/>
        </p:nvSpPr>
        <p:spPr>
          <a:xfrm>
            <a:off x="4753399" y="5040783"/>
            <a:ext cx="50483" cy="5048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p:cNvSpPr/>
          <p:nvPr/>
        </p:nvSpPr>
        <p:spPr>
          <a:xfrm>
            <a:off x="5186787" y="5389880"/>
            <a:ext cx="50483" cy="5048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p:cNvSpPr/>
          <p:nvPr/>
        </p:nvSpPr>
        <p:spPr>
          <a:xfrm>
            <a:off x="4857725" y="5578792"/>
            <a:ext cx="50483" cy="5048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p:cNvSpPr/>
          <p:nvPr/>
        </p:nvSpPr>
        <p:spPr>
          <a:xfrm>
            <a:off x="6243613" y="5929473"/>
            <a:ext cx="50483" cy="5048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p:cNvSpPr/>
          <p:nvPr/>
        </p:nvSpPr>
        <p:spPr>
          <a:xfrm>
            <a:off x="6411704" y="5929473"/>
            <a:ext cx="50483" cy="5048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p:cNvSpPr/>
          <p:nvPr/>
        </p:nvSpPr>
        <p:spPr>
          <a:xfrm>
            <a:off x="7064167" y="5621736"/>
            <a:ext cx="50483" cy="5048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p:cNvSpPr/>
          <p:nvPr/>
        </p:nvSpPr>
        <p:spPr>
          <a:xfrm>
            <a:off x="7527080" y="5764767"/>
            <a:ext cx="50483" cy="5048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p:cNvSpPr/>
          <p:nvPr/>
        </p:nvSpPr>
        <p:spPr>
          <a:xfrm>
            <a:off x="8044814" y="5090074"/>
            <a:ext cx="50483" cy="5048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p:cNvSpPr/>
          <p:nvPr/>
        </p:nvSpPr>
        <p:spPr>
          <a:xfrm>
            <a:off x="8075769" y="5415121"/>
            <a:ext cx="50483" cy="5048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41642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468313" y="1323974"/>
            <a:ext cx="8207375" cy="1143000"/>
          </a:xfrm>
          <a:prstGeom prst="roundRect">
            <a:avLst>
              <a:gd name="adj" fmla="val 0"/>
            </a:avLst>
          </a:prstGeom>
        </p:spPr>
        <p:txBody>
          <a:bodyPr lIns="252000" tIns="144000" rIns="252000" bIns="144000">
            <a:normAutofit/>
          </a:bodyPr>
          <a:lstStyle/>
          <a:p>
            <a:pPr marL="0" indent="0" algn="ctr" eaLnBrk="1" fontAlgn="auto" hangingPunct="1">
              <a:lnSpc>
                <a:spcPct val="100000"/>
              </a:lnSpc>
              <a:spcAft>
                <a:spcPts val="0"/>
              </a:spcAft>
              <a:buNone/>
              <a:defRPr/>
            </a:pPr>
            <a:r>
              <a:rPr lang="en-GB" dirty="0">
                <a:latin typeface="+mn-lt"/>
                <a:cs typeface="+mn-cs"/>
              </a:rPr>
              <a:t>Millions of years ago, a map of the earth would have looked very different. Very slowly, the land masses of our planet have moved. Take a look at how the continents drift.</a:t>
            </a:r>
          </a:p>
        </p:txBody>
      </p:sp>
      <p:sp>
        <p:nvSpPr>
          <p:cNvPr id="3" name="Title 2"/>
          <p:cNvSpPr>
            <a:spLocks noGrp="1"/>
          </p:cNvSpPr>
          <p:nvPr>
            <p:ph type="title"/>
          </p:nvPr>
        </p:nvSpPr>
        <p:spPr>
          <a:xfrm>
            <a:off x="468313" y="457200"/>
            <a:ext cx="8207375" cy="962025"/>
          </a:xfrm>
        </p:spPr>
        <p:txBody>
          <a:bodyPr/>
          <a:lstStyle/>
          <a:p>
            <a:pPr eaLnBrk="1" fontAlgn="auto" hangingPunct="1">
              <a:spcAft>
                <a:spcPts val="0"/>
              </a:spcAft>
              <a:defRPr/>
            </a:pPr>
            <a:r>
              <a:rPr lang="en-GB" b="0" dirty="0">
                <a:solidFill>
                  <a:srgbClr val="4F6681"/>
                </a:solidFill>
                <a:latin typeface="Twinkl SemiBold" pitchFamily="2" charset="0"/>
              </a:rPr>
              <a:t>What Was Pangaea?</a:t>
            </a: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7862" y="2730410"/>
            <a:ext cx="5653088" cy="3109405"/>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7862" y="2730410"/>
            <a:ext cx="5653088" cy="3109405"/>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47862" y="2730410"/>
            <a:ext cx="5653088" cy="3109405"/>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7862" y="2730410"/>
            <a:ext cx="5653088" cy="3109405"/>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47862" y="2730409"/>
            <a:ext cx="5653088" cy="3109405"/>
          </a:xfrm>
          <a:prstGeom prst="rect">
            <a:avLst/>
          </a:prstGeom>
        </p:spPr>
      </p:pic>
    </p:spTree>
    <p:extLst>
      <p:ext uri="{BB962C8B-B14F-4D97-AF65-F5344CB8AC3E}">
        <p14:creationId xmlns:p14="http://schemas.microsoft.com/office/powerpoint/2010/main" val="4093232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468313" y="2752725"/>
            <a:ext cx="4103687" cy="3663949"/>
          </a:xfrm>
          <a:prstGeom prst="roundRect">
            <a:avLst>
              <a:gd name="adj" fmla="val 0"/>
            </a:avLst>
          </a:prstGeom>
        </p:spPr>
        <p:txBody>
          <a:bodyPr lIns="252000" tIns="144000" rIns="252000" bIns="144000">
            <a:normAutofit/>
          </a:bodyPr>
          <a:lstStyle/>
          <a:p>
            <a:pPr marL="0" indent="0" eaLnBrk="1" fontAlgn="auto" hangingPunct="1">
              <a:lnSpc>
                <a:spcPct val="100000"/>
              </a:lnSpc>
              <a:spcAft>
                <a:spcPts val="0"/>
              </a:spcAft>
              <a:buNone/>
              <a:defRPr/>
            </a:pPr>
            <a:r>
              <a:rPr lang="en-GB" dirty="0">
                <a:latin typeface="+mn-lt"/>
                <a:cs typeface="+mn-cs"/>
              </a:rPr>
              <a:t>Different processes take place at the boundaries – and some are extremely dangerous.</a:t>
            </a:r>
          </a:p>
          <a:p>
            <a:pPr marL="0" indent="0" eaLnBrk="1" fontAlgn="auto" hangingPunct="1">
              <a:lnSpc>
                <a:spcPct val="100000"/>
              </a:lnSpc>
              <a:spcAft>
                <a:spcPts val="0"/>
              </a:spcAft>
              <a:buNone/>
              <a:defRPr/>
            </a:pPr>
            <a:r>
              <a:rPr lang="en-GB" dirty="0">
                <a:latin typeface="+mn-lt"/>
                <a:cs typeface="+mn-cs"/>
              </a:rPr>
              <a:t>Let’s take a look at what happens at plate boundaries…</a:t>
            </a:r>
          </a:p>
        </p:txBody>
      </p:sp>
      <p:sp>
        <p:nvSpPr>
          <p:cNvPr id="3" name="Title 2"/>
          <p:cNvSpPr>
            <a:spLocks noGrp="1"/>
          </p:cNvSpPr>
          <p:nvPr>
            <p:ph type="title"/>
          </p:nvPr>
        </p:nvSpPr>
        <p:spPr>
          <a:xfrm>
            <a:off x="468313" y="457200"/>
            <a:ext cx="8207375" cy="962025"/>
          </a:xfrm>
        </p:spPr>
        <p:txBody>
          <a:bodyPr/>
          <a:lstStyle/>
          <a:p>
            <a:pPr eaLnBrk="1" fontAlgn="auto" hangingPunct="1">
              <a:spcAft>
                <a:spcPts val="0"/>
              </a:spcAft>
              <a:defRPr/>
            </a:pPr>
            <a:r>
              <a:rPr lang="en-GB" b="0" dirty="0">
                <a:solidFill>
                  <a:srgbClr val="4F6681"/>
                </a:solidFill>
                <a:latin typeface="Twinkl SemiBold" pitchFamily="2" charset="0"/>
              </a:rPr>
              <a:t>Plate Boundaries</a:t>
            </a:r>
          </a:p>
        </p:txBody>
      </p:sp>
      <p:grpSp>
        <p:nvGrpSpPr>
          <p:cNvPr id="8" name="Group 7"/>
          <p:cNvGrpSpPr/>
          <p:nvPr/>
        </p:nvGrpSpPr>
        <p:grpSpPr>
          <a:xfrm>
            <a:off x="242060" y="1332478"/>
            <a:ext cx="4329940" cy="1420247"/>
            <a:chOff x="242060" y="1332478"/>
            <a:chExt cx="4329940" cy="1420247"/>
          </a:xfrm>
        </p:grpSpPr>
        <p:sp>
          <p:nvSpPr>
            <p:cNvPr id="9" name="Right Triangle 8"/>
            <p:cNvSpPr/>
            <p:nvPr/>
          </p:nvSpPr>
          <p:spPr>
            <a:xfrm rot="2700000">
              <a:off x="304952" y="1332478"/>
              <a:ext cx="303670" cy="303669"/>
            </a:xfrm>
            <a:prstGeom prst="rtTriangle">
              <a:avLst/>
            </a:prstGeom>
            <a:solidFill>
              <a:srgbClr val="546C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242060" y="1484313"/>
              <a:ext cx="4329940" cy="1268412"/>
            </a:xfrm>
            <a:prstGeom prst="rect">
              <a:avLst/>
            </a:prstGeom>
            <a:solidFill>
              <a:srgbClr val="678676"/>
            </a:solidFill>
            <a:ln>
              <a:noFill/>
            </a:ln>
          </p:spPr>
          <p:style>
            <a:lnRef idx="2">
              <a:schemeClr val="accent1">
                <a:shade val="50000"/>
              </a:schemeClr>
            </a:lnRef>
            <a:fillRef idx="1">
              <a:schemeClr val="accent1"/>
            </a:fillRef>
            <a:effectRef idx="0">
              <a:schemeClr val="accent1"/>
            </a:effectRef>
            <a:fontRef idx="minor">
              <a:schemeClr val="lt1"/>
            </a:fontRef>
          </p:style>
          <p:txBody>
            <a:bodyPr lIns="468000" rIns="252000" rtlCol="0" anchor="ctr"/>
            <a:lstStyle/>
            <a:p>
              <a:r>
                <a:rPr lang="en-GB" sz="2000" dirty="0"/>
                <a:t>The place where two different tectonic plates meet is called the </a:t>
              </a:r>
              <a:r>
                <a:rPr lang="en-GB" sz="2000" dirty="0">
                  <a:latin typeface="+mj-lt"/>
                </a:rPr>
                <a:t>plate boundary</a:t>
              </a:r>
              <a:r>
                <a:rPr lang="en-GB" sz="2000" dirty="0"/>
                <a:t>.</a:t>
              </a:r>
            </a:p>
          </p:txBody>
        </p:sp>
      </p:gr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1" y="1571625"/>
            <a:ext cx="3142200" cy="44862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contourClr>
              <a:srgbClr val="FFFFFF"/>
            </a:contourClr>
          </a:sp3d>
        </p:spPr>
      </p:pic>
      <p:sp>
        <p:nvSpPr>
          <p:cNvPr id="12" name="Rectangle 5"/>
          <p:cNvSpPr>
            <a:spLocks noChangeArrowheads="1"/>
          </p:cNvSpPr>
          <p:nvPr/>
        </p:nvSpPr>
        <p:spPr bwMode="auto">
          <a:xfrm>
            <a:off x="2506445" y="6509059"/>
            <a:ext cx="4131108" cy="169277"/>
          </a:xfrm>
          <a:prstGeom prst="rect">
            <a:avLst/>
          </a:prstGeom>
          <a:noFill/>
          <a:ln>
            <a:noFill/>
          </a:ln>
          <a:effectLst>
            <a:softEdge rad="63500"/>
          </a:effectLst>
        </p:spPr>
        <p:txBody>
          <a:bodyPr>
            <a:spAutoFit/>
          </a:bodyPr>
          <a:lstStyle>
            <a:lvl1pPr>
              <a:defRPr>
                <a:solidFill>
                  <a:schemeClr val="tx1"/>
                </a:solidFill>
                <a:latin typeface="Clear Sans Light" panose="020B0303030202020304" pitchFamily="34" charset="0"/>
              </a:defRPr>
            </a:lvl1pPr>
            <a:lvl2pPr marL="742950" indent="-285750">
              <a:defRPr>
                <a:solidFill>
                  <a:schemeClr val="tx1"/>
                </a:solidFill>
                <a:latin typeface="Clear Sans Light" panose="020B0303030202020304" pitchFamily="34" charset="0"/>
              </a:defRPr>
            </a:lvl2pPr>
            <a:lvl3pPr marL="1143000" indent="-228600">
              <a:defRPr>
                <a:solidFill>
                  <a:schemeClr val="tx1"/>
                </a:solidFill>
                <a:latin typeface="Clear Sans Light" panose="020B0303030202020304" pitchFamily="34" charset="0"/>
              </a:defRPr>
            </a:lvl3pPr>
            <a:lvl4pPr marL="1600200" indent="-228600">
              <a:defRPr>
                <a:solidFill>
                  <a:schemeClr val="tx1"/>
                </a:solidFill>
                <a:latin typeface="Clear Sans Light" panose="020B0303030202020304" pitchFamily="34" charset="0"/>
              </a:defRPr>
            </a:lvl4pPr>
            <a:lvl5pPr marL="2057400" indent="-228600">
              <a:defRPr>
                <a:solidFill>
                  <a:schemeClr val="tx1"/>
                </a:solidFill>
                <a:latin typeface="Clear Sans Light" panose="020B0303030202020304" pitchFamily="34" charset="0"/>
              </a:defRPr>
            </a:lvl5pPr>
            <a:lvl6pPr marL="2514600" indent="-228600" eaLnBrk="0" fontAlgn="base" hangingPunct="0">
              <a:spcBef>
                <a:spcPct val="0"/>
              </a:spcBef>
              <a:spcAft>
                <a:spcPct val="0"/>
              </a:spcAft>
              <a:defRPr>
                <a:solidFill>
                  <a:schemeClr val="tx1"/>
                </a:solidFill>
                <a:latin typeface="Clear Sans Light" panose="020B0303030202020304" pitchFamily="34" charset="0"/>
              </a:defRPr>
            </a:lvl6pPr>
            <a:lvl7pPr marL="2971800" indent="-228600" eaLnBrk="0" fontAlgn="base" hangingPunct="0">
              <a:spcBef>
                <a:spcPct val="0"/>
              </a:spcBef>
              <a:spcAft>
                <a:spcPct val="0"/>
              </a:spcAft>
              <a:defRPr>
                <a:solidFill>
                  <a:schemeClr val="tx1"/>
                </a:solidFill>
                <a:latin typeface="Clear Sans Light" panose="020B0303030202020304" pitchFamily="34" charset="0"/>
              </a:defRPr>
            </a:lvl7pPr>
            <a:lvl8pPr marL="3429000" indent="-228600" eaLnBrk="0" fontAlgn="base" hangingPunct="0">
              <a:spcBef>
                <a:spcPct val="0"/>
              </a:spcBef>
              <a:spcAft>
                <a:spcPct val="0"/>
              </a:spcAft>
              <a:defRPr>
                <a:solidFill>
                  <a:schemeClr val="tx1"/>
                </a:solidFill>
                <a:latin typeface="Clear Sans Light" panose="020B0303030202020304" pitchFamily="34" charset="0"/>
              </a:defRPr>
            </a:lvl8pPr>
            <a:lvl9pPr marL="3886200" indent="-228600" eaLnBrk="0" fontAlgn="base" hangingPunct="0">
              <a:spcBef>
                <a:spcPct val="0"/>
              </a:spcBef>
              <a:spcAft>
                <a:spcPct val="0"/>
              </a:spcAft>
              <a:defRPr>
                <a:solidFill>
                  <a:schemeClr val="tx1"/>
                </a:solidFill>
                <a:latin typeface="Clear Sans Light" panose="020B0303030202020304" pitchFamily="34" charset="0"/>
              </a:defRPr>
            </a:lvl9pPr>
          </a:lstStyle>
          <a:p>
            <a:pPr algn="ctr" eaLnBrk="1" fontAlgn="auto" hangingPunct="1">
              <a:spcBef>
                <a:spcPts val="0"/>
              </a:spcBef>
              <a:spcAft>
                <a:spcPts val="0"/>
              </a:spcAft>
              <a:defRPr/>
            </a:pPr>
            <a:r>
              <a:rPr lang="en-GB" sz="500" dirty="0">
                <a:solidFill>
                  <a:schemeClr val="bg1">
                    <a:lumMod val="85000"/>
                  </a:schemeClr>
                </a:solidFill>
                <a:latin typeface="Tuffy" panose="020B0603060100000000" pitchFamily="34" charset="0"/>
                <a:cs typeface="+mn-cs"/>
              </a:rPr>
              <a:t>Photo courtesy of Martin Luff (@flickr.com) - granted under creative commons licence - attribution</a:t>
            </a:r>
            <a:endParaRPr lang="en-GB" altLang="en-US" sz="500" dirty="0">
              <a:solidFill>
                <a:schemeClr val="bg1">
                  <a:lumMod val="85000"/>
                </a:schemeClr>
              </a:solidFill>
              <a:latin typeface="Tuffy" panose="020B0603060100000000" pitchFamily="34" charset="0"/>
              <a:cs typeface="Clear Sans Light" panose="020B0303030202020304" pitchFamily="34" charset="0"/>
            </a:endParaRPr>
          </a:p>
        </p:txBody>
      </p:sp>
    </p:spTree>
    <p:extLst>
      <p:ext uri="{BB962C8B-B14F-4D97-AF65-F5344CB8AC3E}">
        <p14:creationId xmlns:p14="http://schemas.microsoft.com/office/powerpoint/2010/main" val="815635398"/>
      </p:ext>
    </p:extLst>
  </p:cSld>
  <p:clrMapOvr>
    <a:masterClrMapping/>
  </p:clrMapOvr>
</p:sld>
</file>

<file path=ppt/theme/theme1.xml><?xml version="1.0" encoding="utf-8"?>
<a:theme xmlns:a="http://schemas.openxmlformats.org/drawingml/2006/main" name="Office Theme">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Custom 6">
      <a:majorFont>
        <a:latin typeface="Twinkl SemiBold"/>
        <a:ea typeface=""/>
        <a:cs typeface=""/>
      </a:majorFont>
      <a:minorFont>
        <a:latin typeface="Twinkl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7" ma:contentTypeDescription="Create a new document." ma:contentTypeScope="" ma:versionID="a80bebadbce44e7a05ce0f8ed1bf3577">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400fe0a1a6d11ddc4d41185554cf8274"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181657-4C87-4C5A-B87B-2344A71BCF78}"/>
</file>

<file path=customXml/itemProps2.xml><?xml version="1.0" encoding="utf-8"?>
<ds:datastoreItem xmlns:ds="http://schemas.openxmlformats.org/officeDocument/2006/customXml" ds:itemID="{F52564E9-EF03-480C-9E9D-E2D3528418AE}"/>
</file>

<file path=docProps/app.xml><?xml version="1.0" encoding="utf-8"?>
<Properties xmlns="http://schemas.openxmlformats.org/officeDocument/2006/extended-properties" xmlns:vt="http://schemas.openxmlformats.org/officeDocument/2006/docPropsVTypes">
  <Template/>
  <TotalTime>1938</TotalTime>
  <Words>1173</Words>
  <Application>Microsoft Office PowerPoint</Application>
  <PresentationFormat>On-screen Show (4:3)</PresentationFormat>
  <Paragraphs>109</Paragraphs>
  <Slides>28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Twinkl SemiBold</vt:lpstr>
      <vt:lpstr>Tuffy</vt:lpstr>
      <vt:lpstr>Sassoon Infant Rg</vt:lpstr>
      <vt:lpstr>Calibri</vt:lpstr>
      <vt:lpstr>Twinkl Light</vt:lpstr>
      <vt:lpstr>Clear Sans</vt:lpstr>
      <vt:lpstr>Twinkl Thin</vt:lpstr>
      <vt:lpstr>Arial</vt:lpstr>
      <vt:lpstr>Clear Sans Light</vt:lpstr>
      <vt:lpstr>Office Theme</vt:lpstr>
      <vt:lpstr>PowerPoint Presentation</vt:lpstr>
      <vt:lpstr>PowerPoint Presentation</vt:lpstr>
      <vt:lpstr>Starter Challenge</vt:lpstr>
      <vt:lpstr>Starter Challenge</vt:lpstr>
      <vt:lpstr>Earth’s Structure</vt:lpstr>
      <vt:lpstr>Why Do the Plates Move?</vt:lpstr>
      <vt:lpstr>A Similar Thing Happens Inside the Earth!</vt:lpstr>
      <vt:lpstr>What Was Pangaea?</vt:lpstr>
      <vt:lpstr>Plate Boundaries</vt:lpstr>
      <vt:lpstr>Divergent Plate Boundaries</vt:lpstr>
      <vt:lpstr>Divergent Plate Boundaries</vt:lpstr>
      <vt:lpstr>In Your Books…</vt:lpstr>
      <vt:lpstr>Rift Valley</vt:lpstr>
      <vt:lpstr>Convergent Plate Boundaries</vt:lpstr>
      <vt:lpstr>Convergent Plate Boundaries</vt:lpstr>
      <vt:lpstr>Earthquake!</vt:lpstr>
      <vt:lpstr>Timeline Answers</vt:lpstr>
      <vt:lpstr>In Your Books…</vt:lpstr>
      <vt:lpstr>Conservative boundaries</vt:lpstr>
      <vt:lpstr>In Your Books…</vt:lpstr>
      <vt:lpstr>Tectonic Boundary Card Sort</vt:lpstr>
      <vt:lpstr>Collision Boundaries</vt:lpstr>
      <vt:lpstr>The Himalayan Mountains</vt:lpstr>
      <vt:lpstr>What is the name of the plate boundary?</vt:lpstr>
      <vt:lpstr>Fill in the Blanks…</vt:lpstr>
      <vt:lpstr>Fill in the Blanks…</vt:lpstr>
      <vt:lpstr>Fill in the Blanks…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Geography</dc:title>
  <dc:creator>Twinkl</dc:creator>
  <cp:lastModifiedBy>Twinkl Twinkl</cp:lastModifiedBy>
  <cp:revision>167</cp:revision>
  <dcterms:created xsi:type="dcterms:W3CDTF">2014-10-01T16:09:27Z</dcterms:created>
  <dcterms:modified xsi:type="dcterms:W3CDTF">2021-12-09T17:01:46Z</dcterms:modified>
</cp:coreProperties>
</file>